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qDCnkzVZ59KlCrEDtbkOba2jn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>
                <a:solidFill>
                  <a:srgbClr val="FF0000"/>
                </a:solidFill>
              </a:rPr>
              <a:t>"Aquí está una foto. Por favor dígame todo lo que ve en esta foto."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FF0000"/>
                </a:solidFill>
              </a:rPr>
              <a:t>If no response in 10 seconds, give second prompt: 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"Mire (</a:t>
            </a:r>
            <a:r>
              <a:rPr lang="en-US" sz="1200">
                <a:solidFill>
                  <a:srgbClr val="FF0000"/>
                </a:solidFill>
              </a:rPr>
              <a:t>point to picture</a:t>
            </a:r>
            <a:r>
              <a:rPr lang="en-US" sz="1200" b="1">
                <a:solidFill>
                  <a:srgbClr val="FF0000"/>
                </a:solidFill>
              </a:rPr>
              <a:t>) y cuénteme lo que está pasando en la foto."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FF0000"/>
                </a:solidFill>
              </a:rPr>
              <a:t>if fewer than 2 utterances, give third prompt: </a:t>
            </a:r>
            <a:endParaRPr sz="1200">
              <a:solidFill>
                <a:srgbClr val="FF0000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"Algo más que quisiera decirme de la foto?"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FF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Allow participant to scan through pages, then: 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“Ahora cuénteme lo más que pueda del cuento de hadas de Cenicienta.  Puede utilizar cualquier de los detalles que sabe del cuento, incluso los dibujos que acaba de ver.”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If participant gives a response of fewer than three utterances, or seems to falter, allow 10 seconds, then prompt: </a:t>
            </a:r>
            <a:endParaRPr sz="1200">
              <a:solidFill>
                <a:srgbClr val="FF0000"/>
              </a:solidFill>
            </a:endParaRPr>
          </a:p>
          <a:p>
            <a:pPr marL="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“¿Y luego que paso?</a:t>
            </a:r>
            <a:r>
              <a:rPr lang="en-US" b="1">
                <a:solidFill>
                  <a:srgbClr val="FF0000"/>
                </a:solidFill>
              </a:rPr>
              <a:t>"</a:t>
            </a: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200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Continue until the participant concludes the story or it is clear s/he has finished.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“Vamos a pasar a algo un poco diferente.  Dígame cómo haría un sándwich de mantequilla de cacahuate y jalea.”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FF0000"/>
                </a:solidFill>
              </a:rPr>
              <a:t>If no response in 10 seconds, give second prompt: 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	“¿Si usted tendría hambre por un sándwich de mantequilla de cacahuate y jalea, cómo lo haría?”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“Vamos a pasar a algo un poco diferente.  Dígame cómo haría un sándwich de mantequilla de cacahuate y jalea.”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FF0000"/>
                </a:solidFill>
              </a:rPr>
              <a:t>If no response in 10 seconds, give second prompt: 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	“¿Si usted tendría hambre por un sándwich de mantequilla de cacahuate y jalea, cómo lo haría?”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>
                <a:solidFill>
                  <a:srgbClr val="FF0000"/>
                </a:solidFill>
              </a:rPr>
              <a:t>"Para esta parte, me gustaría que me diga algo de su pueblo o el lugar en donde creció."</a:t>
            </a: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If no response in 10 seconds, give second prompt: </a:t>
            </a: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FF0000"/>
                </a:solidFill>
              </a:rPr>
              <a:t>"Como era su pueblo en donde creció?"</a:t>
            </a: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If no response, prompt for another personal narrative. </a:t>
            </a: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FF0000"/>
                </a:solidFill>
              </a:rPr>
              <a:t>"Por ejemplo, me pudiera contar sobre un viaje que haya ido o algo de su familia o su trabajo – cualquier cosa."</a:t>
            </a: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>
                <a:solidFill>
                  <a:srgbClr val="FF0000"/>
                </a:solidFill>
              </a:rPr>
              <a:t>"Para esta parte, me gustaría que me diga algo de su pueblo o el lugar en donde creció."</a:t>
            </a: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If no response in 10 seconds, give second prompt: </a:t>
            </a: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FF0000"/>
                </a:solidFill>
              </a:rPr>
              <a:t>"Como era su pueblo en donde creció?"</a:t>
            </a: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If no response, prompt for another personal narrative. </a:t>
            </a: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FF0000"/>
                </a:solidFill>
              </a:rPr>
              <a:t>"Por ejemplo, me pudiera contar sobre un viaje que haya ido o algo de su familia o su trabajo – cualquier cosa."</a:t>
            </a: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“Aquí hay otro dibujo.  Mire todo que está pasando y cuénteme una historia de lo que ve.  Cuénteme una historia con un principio, un desarrollo, y un fin.”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FF0000"/>
                </a:solidFill>
              </a:rPr>
              <a:t>If no response in 10 seconds, give second prompt: </a:t>
            </a:r>
            <a:endParaRPr sz="1200">
              <a:solidFill>
                <a:srgbClr val="FF0000"/>
              </a:solidFill>
            </a:endParaRPr>
          </a:p>
          <a:p>
            <a:pPr marL="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b="1">
                <a:solidFill>
                  <a:srgbClr val="FF0000"/>
                </a:solidFill>
              </a:rPr>
              <a:t>“Mire </a:t>
            </a:r>
            <a:r>
              <a:rPr lang="en-US" sz="1200">
                <a:solidFill>
                  <a:srgbClr val="FF0000"/>
                </a:solidFill>
              </a:rPr>
              <a:t>(point to picture)</a:t>
            </a:r>
            <a:r>
              <a:rPr lang="en-US" sz="1200" b="1">
                <a:solidFill>
                  <a:srgbClr val="FF0000"/>
                </a:solidFill>
              </a:rPr>
              <a:t> y cuénteme de cualquier parte de la historia.”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b="1">
                <a:solidFill>
                  <a:srgbClr val="FF0000"/>
                </a:solidFill>
              </a:rPr>
              <a:t>	</a:t>
            </a:r>
            <a:r>
              <a:rPr lang="en-US" sz="1200">
                <a:solidFill>
                  <a:srgbClr val="FF0000"/>
                </a:solidFill>
              </a:rPr>
              <a:t>If fewer than 2 utterances, give third prompt: </a:t>
            </a:r>
            <a:endParaRPr sz="1200">
              <a:solidFill>
                <a:srgbClr val="FF0000"/>
              </a:solidFill>
            </a:endParaRPr>
          </a:p>
          <a:p>
            <a:pPr marL="45720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“¿Hay algo más que me puede contar de la historia?”</a:t>
            </a:r>
            <a:endParaRPr sz="1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>
                <a:solidFill>
                  <a:srgbClr val="FF0000"/>
                </a:solidFill>
              </a:rPr>
              <a:t>"Aquí está otra foto que describe un cuento. Estas son dos fotos en una. Mire todo lo que está pasando y dígame un cuento de lo que ve. Dígame un cuento con un principio, un desarrollo y un fin."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FF0000"/>
                </a:solidFill>
              </a:rPr>
              <a:t>If no response in 10 seconds, give second prompt: 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b="1">
                <a:solidFill>
                  <a:srgbClr val="FF0000"/>
                </a:solidFill>
              </a:rPr>
              <a:t>"Mire (</a:t>
            </a:r>
            <a:r>
              <a:rPr lang="en-US" sz="1200">
                <a:solidFill>
                  <a:srgbClr val="FF0000"/>
                </a:solidFill>
              </a:rPr>
              <a:t>point to picture</a:t>
            </a:r>
            <a:r>
              <a:rPr lang="en-US" sz="1200" b="1">
                <a:solidFill>
                  <a:srgbClr val="FF0000"/>
                </a:solidFill>
              </a:rPr>
              <a:t>) y cuénteme de cualquier parte de la historia."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FF0000"/>
                </a:solidFill>
              </a:rPr>
              <a:t>If fewer then 2 utterances, give third prompt: 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FF0000"/>
                </a:solidFill>
              </a:rPr>
              <a:t>	</a:t>
            </a:r>
            <a:r>
              <a:rPr lang="en-US" sz="1200" b="1">
                <a:solidFill>
                  <a:srgbClr val="FF0000"/>
                </a:solidFill>
              </a:rPr>
              <a:t>“¿Hay algo más que me puede contar de la historia?”</a:t>
            </a:r>
            <a:endParaRPr sz="1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b="1">
                <a:solidFill>
                  <a:srgbClr val="FF0000"/>
                </a:solidFill>
              </a:rPr>
              <a:t>“Le voy a pedir que me cuente una historia.  ¿Ha oído el cuento de hadas de Cenicienta?  </a:t>
            </a:r>
            <a:r>
              <a:rPr lang="en-US" sz="1200">
                <a:solidFill>
                  <a:srgbClr val="FF0000"/>
                </a:solidFill>
              </a:rPr>
              <a:t>(Make note of answer for demographic data. If answer is no, ask participant to tell a fairy tale (cuento de hadas) s/he knows.)</a:t>
            </a:r>
            <a:r>
              <a:rPr lang="en-US" sz="1200" b="1">
                <a:solidFill>
                  <a:srgbClr val="FF0000"/>
                </a:solidFill>
              </a:rPr>
              <a:t> 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 ¿Se acuerda mucho del cuento?  Estos dibujos le acordarán de cómo va.  Mire los dibujos luego voy a guardar el libro y pedirle que me cuente la historia en sus propias palabras.”</a:t>
            </a:r>
            <a:endParaRPr sz="1200" b="1">
              <a:solidFill>
                <a:srgbClr val="FF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FF0000"/>
                </a:solidFill>
              </a:rPr>
              <a:t>Allow participant to scan through pages, then: 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</a:rPr>
              <a:t>“Ahora cuénteme lo más que pueda del cuento de hadas de Cenicienta.  Puede utilizar cualquier de los detalles que sabe del cuento, incluso los dibujos que acaba de ver.”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FF0000"/>
                </a:solidFill>
              </a:rPr>
              <a:t>If participant gives a response of fewer than three utterances, or seems to falter, allow 10 seconds, then prompt: </a:t>
            </a:r>
            <a:endParaRPr sz="1200">
              <a:solidFill>
                <a:srgbClr val="FF0000"/>
              </a:solidFill>
            </a:endParaRPr>
          </a:p>
          <a:p>
            <a:pPr marL="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b="1">
                <a:solidFill>
                  <a:srgbClr val="FF0000"/>
                </a:solidFill>
              </a:rPr>
              <a:t>“¿Y luego que paso?</a:t>
            </a:r>
            <a:r>
              <a:rPr lang="en-US" b="1">
                <a:solidFill>
                  <a:srgbClr val="FF0000"/>
                </a:solidFill>
              </a:rPr>
              <a:t>"</a:t>
            </a:r>
            <a:endParaRPr b="1">
              <a:solidFill>
                <a:srgbClr val="FF0000"/>
              </a:solidFill>
            </a:endParaRPr>
          </a:p>
          <a:p>
            <a:pPr marL="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rgbClr val="FF0000"/>
              </a:solidFill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Continue until the participant concludes the story or it is clear s/he has finished.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500" dirty="0"/>
              <a:t>Spanish Discourse Stimuli</a:t>
            </a:r>
            <a:endParaRPr sz="4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0A152-4A4F-CE2B-5F68-CDD8944EB388}"/>
              </a:ext>
            </a:extLst>
          </p:cNvPr>
          <p:cNvSpPr txBox="1"/>
          <p:nvPr/>
        </p:nvSpPr>
        <p:spPr>
          <a:xfrm>
            <a:off x="2596243" y="4506686"/>
            <a:ext cx="4354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created by Kate </a:t>
            </a:r>
            <a:r>
              <a:rPr lang="en-US" dirty="0" err="1"/>
              <a:t>Cazar</a:t>
            </a:r>
            <a:r>
              <a:rPr lang="en-US" dirty="0"/>
              <a:t>, University of Delaware,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325" y="152400"/>
            <a:ext cx="631586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425" y="152400"/>
            <a:ext cx="6145619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5175" y="152400"/>
            <a:ext cx="600342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1813" y="152400"/>
            <a:ext cx="634036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675" y="152400"/>
            <a:ext cx="652064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813" y="152400"/>
            <a:ext cx="664237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750" y="152400"/>
            <a:ext cx="629851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875" y="110525"/>
            <a:ext cx="620547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6963" y="152400"/>
            <a:ext cx="613008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888" y="152400"/>
            <a:ext cx="65922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400" b="1"/>
              <a:t>Picture Description #1</a:t>
            </a:r>
            <a:endParaRPr sz="34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1563" y="152400"/>
            <a:ext cx="638088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925" y="102150"/>
            <a:ext cx="665215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5613" y="152400"/>
            <a:ext cx="629277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763" y="152400"/>
            <a:ext cx="479646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2913" y="152400"/>
            <a:ext cx="607817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1300" y="152400"/>
            <a:ext cx="632139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5150" y="152400"/>
            <a:ext cx="5971160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0038" y="152400"/>
            <a:ext cx="62839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1988" y="152400"/>
            <a:ext cx="624002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925" y="152400"/>
            <a:ext cx="686215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625" y="308150"/>
            <a:ext cx="5788700" cy="42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7850" y="152400"/>
            <a:ext cx="62043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988" y="110500"/>
            <a:ext cx="649601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725" y="118875"/>
            <a:ext cx="621655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875" y="152400"/>
            <a:ext cx="479641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400" b="1"/>
              <a:t>Procedural Discourse</a:t>
            </a:r>
            <a:endParaRPr sz="34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ctrTitle"/>
          </p:nvPr>
        </p:nvSpPr>
        <p:spPr>
          <a:xfrm>
            <a:off x="311700" y="1789325"/>
            <a:ext cx="8520600" cy="1187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9934"/>
              <a:buNone/>
            </a:pPr>
            <a:r>
              <a:rPr lang="en-US" sz="3400">
                <a:solidFill>
                  <a:srgbClr val="FF0000"/>
                </a:solidFill>
              </a:rPr>
              <a:t>Tell me how to make a peanut butter and jelly sandwich.</a:t>
            </a:r>
            <a:endParaRPr sz="3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400" b="1"/>
              <a:t>Free Speech </a:t>
            </a:r>
            <a:endParaRPr sz="34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ctrTitle"/>
          </p:nvPr>
        </p:nvSpPr>
        <p:spPr>
          <a:xfrm>
            <a:off x="311700" y="2006175"/>
            <a:ext cx="8520600" cy="791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400">
                <a:solidFill>
                  <a:srgbClr val="FF0000"/>
                </a:solidFill>
              </a:rPr>
              <a:t>Tell me about your hometown. </a:t>
            </a:r>
            <a:endParaRPr sz="3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400" b="1"/>
              <a:t>Picture Description #2</a:t>
            </a:r>
            <a:endParaRPr sz="3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100" y="152400"/>
            <a:ext cx="62302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400" b="1"/>
              <a:t>Picture Description #3</a:t>
            </a:r>
            <a:endParaRPr sz="34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6025" y="971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400" b="1"/>
              <a:t>Story Narrative</a:t>
            </a:r>
            <a:endParaRPr sz="34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875" y="152400"/>
            <a:ext cx="479641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820</Words>
  <Application>Microsoft Macintosh PowerPoint</Application>
  <PresentationFormat>On-screen Show (16:9)</PresentationFormat>
  <Paragraphs>65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Times New Roman</vt:lpstr>
      <vt:lpstr>Simple Light</vt:lpstr>
      <vt:lpstr>Spanish Discourse Stimuli</vt:lpstr>
      <vt:lpstr>Picture Description #1</vt:lpstr>
      <vt:lpstr>PowerPoint Presentation</vt:lpstr>
      <vt:lpstr>Picture Description #2</vt:lpstr>
      <vt:lpstr>PowerPoint Presentation</vt:lpstr>
      <vt:lpstr>Picture Description #3</vt:lpstr>
      <vt:lpstr>PowerPoint Presentation</vt:lpstr>
      <vt:lpstr>Story Narrative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Procedural Discourse</vt:lpstr>
      <vt:lpstr>Tell me how to make a peanut butter and jelly sandwich.</vt:lpstr>
      <vt:lpstr>Free Speech </vt:lpstr>
      <vt:lpstr>Tell me about your hometown.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Davida S Fromm</cp:lastModifiedBy>
  <cp:revision>1</cp:revision>
  <dcterms:modified xsi:type="dcterms:W3CDTF">2024-05-24T20:13:17Z</dcterms:modified>
</cp:coreProperties>
</file>