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56705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46" d="100"/>
          <a:sy n="146" d="100"/>
        </p:scale>
        <p:origin x="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B1293B6-B03A-40C9-8BBC-D111C149EBB6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720" cy="3085200"/>
          </a:xfrm>
          <a:prstGeom prst="rect">
            <a:avLst/>
          </a:prstGeom>
        </p:spPr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588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93EF5EC-5B0E-42FF-8167-AA1CA642F82A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720" cy="3085200"/>
          </a:xfrm>
          <a:prstGeom prst="rect">
            <a:avLst/>
          </a:prstGeom>
        </p:spPr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615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97D2AC9-A567-410D-9687-2CCA7899D8A8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720" cy="3085200"/>
          </a:xfrm>
          <a:prstGeom prst="rect">
            <a:avLst/>
          </a:prstGeom>
        </p:spPr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618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591F05C-A43A-4DB9-B077-41386699DF4A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1637" cy="3084513"/>
          </a:xfrm>
          <a:prstGeom prst="rect">
            <a:avLst/>
          </a:prstGeom>
        </p:spPr>
      </p:sp>
      <p:sp>
        <p:nvSpPr>
          <p:cNvPr id="6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621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FC8C51F-03A0-4091-9191-59E6198CF310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1637" cy="3084513"/>
          </a:xfrm>
          <a:prstGeom prst="rect">
            <a:avLst/>
          </a:prstGeom>
        </p:spPr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624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13DA2BEB-9DF0-498A-8D0F-E3661C0AC33F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720" cy="3085200"/>
          </a:xfrm>
          <a:prstGeom prst="rect">
            <a:avLst/>
          </a:prstGeom>
        </p:spPr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591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0C5B238-CA09-4E41-B43B-F9C924E119DF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720" cy="3085200"/>
          </a:xfrm>
          <a:prstGeom prst="rect">
            <a:avLst/>
          </a:prstGeom>
        </p:spPr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594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B9165DA-6B46-41DC-BA70-6CD7C436451D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720" cy="3085200"/>
          </a:xfrm>
          <a:prstGeom prst="rect">
            <a:avLst/>
          </a:prstGeom>
        </p:spPr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597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DFB7426-1A38-4179-8E40-EFF117A3E991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720" cy="3085200"/>
          </a:xfrm>
          <a:prstGeom prst="rect">
            <a:avLst/>
          </a:prstGeom>
        </p:spPr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600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31CCDBC-98C4-4F3A-817A-DD559BE5D39A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720" cy="3085200"/>
          </a:xfrm>
          <a:prstGeom prst="rect">
            <a:avLst/>
          </a:prstGeom>
        </p:spPr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603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67D31D-6957-4F63-A151-1F3C0E59A7FB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720" cy="3085200"/>
          </a:xfrm>
          <a:prstGeom prst="rect">
            <a:avLst/>
          </a:prstGeom>
        </p:spPr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606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D054C54-4446-4006-AFD5-284C01C6CD13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720" cy="3085200"/>
          </a:xfrm>
          <a:prstGeom prst="rect">
            <a:avLst/>
          </a:prstGeom>
        </p:spPr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609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8FCF787-3250-472D-A1E7-487C54A2624E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720" cy="3085200"/>
          </a:xfrm>
          <a:prstGeom prst="rect">
            <a:avLst/>
          </a:prstGeom>
        </p:spPr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612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F1B91A3-7D4C-413C-A7D2-9877812509C9}" type="slidenum">
              <a:rPr lang="en-GB" sz="12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https://arxiv.org/abs/2004.0683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/>
          <p:cNvPicPr/>
          <p:nvPr/>
        </p:nvPicPr>
        <p:blipFill>
          <a:blip r:embed="rId14"/>
          <a:stretch/>
        </p:blipFill>
        <p:spPr>
          <a:xfrm>
            <a:off x="9483840" y="90720"/>
            <a:ext cx="495000" cy="433080"/>
          </a:xfrm>
          <a:prstGeom prst="rect">
            <a:avLst/>
          </a:prstGeom>
          <a:ln>
            <a:noFill/>
          </a:ln>
        </p:spPr>
      </p:pic>
      <p:pic>
        <p:nvPicPr>
          <p:cNvPr id="10" name="Picture 6"/>
          <p:cNvPicPr/>
          <p:nvPr/>
        </p:nvPicPr>
        <p:blipFill>
          <a:blip r:embed="rId14"/>
          <a:stretch/>
        </p:blipFill>
        <p:spPr>
          <a:xfrm>
            <a:off x="9483840" y="90720"/>
            <a:ext cx="495000" cy="433080"/>
          </a:xfrm>
          <a:prstGeom prst="rect">
            <a:avLst/>
          </a:prstGeom>
          <a:ln>
            <a:noFill/>
          </a:ln>
        </p:spPr>
      </p:pic>
      <p:pic>
        <p:nvPicPr>
          <p:cNvPr id="2" name="Picture 8"/>
          <p:cNvPicPr/>
          <p:nvPr/>
        </p:nvPicPr>
        <p:blipFill>
          <a:blip r:embed="rId14"/>
          <a:stretch/>
        </p:blipFill>
        <p:spPr>
          <a:xfrm>
            <a:off x="9483840" y="90720"/>
            <a:ext cx="495000" cy="433080"/>
          </a:xfrm>
          <a:prstGeom prst="rect">
            <a:avLst/>
          </a:prstGeom>
          <a:ln>
            <a:noFill/>
          </a:ln>
        </p:spPr>
      </p:pic>
      <p:pic>
        <p:nvPicPr>
          <p:cNvPr id="3" name="Picture 12"/>
          <p:cNvPicPr/>
          <p:nvPr/>
        </p:nvPicPr>
        <p:blipFill>
          <a:blip r:embed="rId15"/>
          <a:stretch/>
        </p:blipFill>
        <p:spPr>
          <a:xfrm>
            <a:off x="8076600" y="138960"/>
            <a:ext cx="1842840" cy="1612440"/>
          </a:xfrm>
          <a:prstGeom prst="rect">
            <a:avLst/>
          </a:prstGeom>
          <a:ln>
            <a:noFill/>
          </a:ln>
        </p:spPr>
      </p:pic>
      <p:sp>
        <p:nvSpPr>
          <p:cNvPr id="4" name="CustomShape 1"/>
          <p:cNvSpPr/>
          <p:nvPr/>
        </p:nvSpPr>
        <p:spPr>
          <a:xfrm rot="5400000">
            <a:off x="8453160" y="3018960"/>
            <a:ext cx="28213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Better health, better futures</a:t>
            </a:r>
            <a:endParaRPr lang="en-GB" sz="1400" b="0" strike="noStrike" spc="-1">
              <a:latin typeface="Arial"/>
            </a:endParaRPr>
          </a:p>
        </p:txBody>
      </p:sp>
      <p:pic>
        <p:nvPicPr>
          <p:cNvPr id="5" name="Picture 8"/>
          <p:cNvPicPr/>
          <p:nvPr/>
        </p:nvPicPr>
        <p:blipFill>
          <a:blip r:embed="rId15"/>
          <a:stretch/>
        </p:blipFill>
        <p:spPr>
          <a:xfrm>
            <a:off x="8076600" y="138960"/>
            <a:ext cx="1842840" cy="161244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>
          <a:xfrm rot="5400000">
            <a:off x="8453160" y="3018960"/>
            <a:ext cx="28213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FFFFFF"/>
                </a:solidFill>
                <a:latin typeface="Calibri Light"/>
                <a:ea typeface="DejaVu Sans"/>
              </a:rPr>
              <a:t>Better health, better futures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47" name="CustomShape 3"/>
          <p:cNvSpPr/>
          <p:nvPr/>
        </p:nvSpPr>
        <p:spPr>
          <a:xfrm>
            <a:off x="2494440" y="5257440"/>
            <a:ext cx="777744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050" b="0" strike="noStrike" spc="-1">
                <a:solidFill>
                  <a:srgbClr val="0084D1"/>
                </a:solidFill>
                <a:latin typeface="Calibri"/>
                <a:ea typeface="DejaVu Sans"/>
              </a:rPr>
              <a:t>* </a:t>
            </a:r>
            <a:r>
              <a:rPr lang="en-GB" sz="1050" b="0" strike="noStrike" spc="-1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lang="en-GB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Luz, F. Haider, S. de la Fuente, D. Fromm, and B. MacWhinney. Alzheimer's dementia recognition through  spontaneous speech: The ADReSS challenge. In </a:t>
            </a:r>
            <a:r>
              <a:rPr lang="en-GB" sz="1000" b="0" i="1" strike="noStrike" spc="-1">
                <a:solidFill>
                  <a:srgbClr val="0084D1"/>
                </a:solidFill>
                <a:latin typeface="Calibri"/>
                <a:ea typeface="DejaVu Sans"/>
              </a:rPr>
              <a:t>Proceedings of INTERSPEECH 2020</a:t>
            </a:r>
            <a:r>
              <a:rPr lang="en-GB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Shanghai, China, 2020.  (Pre-print available at </a:t>
            </a:r>
            <a:r>
              <a:rPr lang="en-GB" sz="1000" b="0" u="sng" strike="noStrike" spc="-1">
                <a:solidFill>
                  <a:srgbClr val="00C4DF"/>
                </a:solidFill>
                <a:uFillTx/>
                <a:latin typeface="Calibri"/>
                <a:ea typeface="DejaVu Sans"/>
                <a:hlinkClick r:id="rId14"/>
              </a:rPr>
              <a:t>https://arxiv.org/abs/2004.06833</a:t>
            </a:r>
            <a:r>
              <a:rPr lang="en-GB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GB" sz="1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mentia.talkbank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658880" y="3236760"/>
            <a:ext cx="6614280" cy="102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en-GB" sz="1600" b="0" strike="noStrike" spc="-1">
                <a:solidFill>
                  <a:srgbClr val="0084D1"/>
                </a:solidFill>
                <a:latin typeface="Calibri"/>
                <a:ea typeface="AR PL SungtiL GB"/>
              </a:rPr>
              <a:t>Saturnino Luz</a:t>
            </a:r>
            <a:r>
              <a:rPr lang="en-GB" sz="1600" b="0" strike="noStrike" spc="-1" baseline="101000">
                <a:solidFill>
                  <a:srgbClr val="000000"/>
                </a:solidFill>
                <a:latin typeface="Calibri"/>
                <a:ea typeface="AR PL SungtiL GB"/>
              </a:rPr>
              <a:t>*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AR PL SungtiL GB"/>
              </a:rPr>
              <a:t>, Fasih Haider</a:t>
            </a:r>
            <a:r>
              <a:rPr lang="en-GB" sz="1600" b="0" strike="noStrike" spc="-1" baseline="101000">
                <a:solidFill>
                  <a:srgbClr val="000000"/>
                </a:solidFill>
                <a:latin typeface="Calibri"/>
                <a:ea typeface="AR PL SungtiL GB"/>
              </a:rPr>
              <a:t>*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AR PL SungtiL GB"/>
              </a:rPr>
              <a:t>, Sofia de la Fuente</a:t>
            </a:r>
            <a:r>
              <a:rPr lang="en-GB" sz="1600" b="0" strike="noStrike" spc="-1" baseline="101000">
                <a:solidFill>
                  <a:srgbClr val="000000"/>
                </a:solidFill>
                <a:latin typeface="Calibri"/>
                <a:ea typeface="AR PL SungtiL GB"/>
              </a:rPr>
              <a:t>*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AR PL SungtiL GB"/>
              </a:rPr>
              <a:t>,</a:t>
            </a:r>
            <a:endParaRPr lang="en-GB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AR PL SungtiL GB"/>
              </a:rPr>
              <a:t>Davida Fromm</a:t>
            </a:r>
            <a:r>
              <a:rPr lang="en-GB" sz="1600" b="0" strike="noStrike" spc="-1" baseline="101000">
                <a:solidFill>
                  <a:srgbClr val="000000"/>
                </a:solidFill>
                <a:latin typeface="Calibri"/>
                <a:ea typeface="Calibri"/>
              </a:rPr>
              <a:t>†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AR PL SungtiL GB"/>
              </a:rPr>
              <a:t>, Brian MacWhinney</a:t>
            </a:r>
            <a:r>
              <a:rPr lang="en-GB" sz="1600" b="0" strike="noStrike" spc="-1" baseline="101000">
                <a:solidFill>
                  <a:srgbClr val="000000"/>
                </a:solidFill>
                <a:latin typeface="Calibri"/>
                <a:ea typeface="Calibri"/>
              </a:rPr>
              <a:t>†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endParaRPr lang="en-GB" sz="16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283"/>
              </a:spcBef>
            </a:pPr>
            <a:endParaRPr lang="en-GB" sz="1600" b="0" strike="noStrike" spc="-1">
              <a:latin typeface="Arial"/>
            </a:endParaRPr>
          </a:p>
          <a:p>
            <a:pPr algn="ctr">
              <a:lnSpc>
                <a:spcPct val="50000"/>
              </a:lnSpc>
              <a:spcBef>
                <a:spcPts val="1001"/>
              </a:spcBef>
            </a:pPr>
            <a:r>
              <a:rPr lang="en-GB" sz="1400" b="0" strike="noStrike" spc="-1" baseline="101000">
                <a:solidFill>
                  <a:srgbClr val="000000"/>
                </a:solidFill>
                <a:latin typeface="Calibri"/>
                <a:ea typeface="AR PL SungtiL GB"/>
              </a:rPr>
              <a:t>*</a:t>
            </a: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AR PL SungtiL GB"/>
              </a:rPr>
              <a:t>Usher Institute, Edinburgh Medical School, </a:t>
            </a:r>
            <a:r>
              <a:rPr lang="en-GB" sz="1400" b="1" strike="noStrike" spc="-1">
                <a:solidFill>
                  <a:srgbClr val="0084D1"/>
                </a:solidFill>
                <a:latin typeface="Calibri"/>
                <a:ea typeface="AR PL SungtiL GB"/>
              </a:rPr>
              <a:t>The University of Edinburgh</a:t>
            </a: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AR PL SungtiL GB"/>
              </a:rPr>
              <a:t>, UK</a:t>
            </a:r>
            <a:endParaRPr lang="en-GB" sz="1400" b="0" strike="noStrike" spc="-1">
              <a:latin typeface="Arial"/>
            </a:endParaRPr>
          </a:p>
          <a:p>
            <a:pPr algn="ctr">
              <a:lnSpc>
                <a:spcPct val="50000"/>
              </a:lnSpc>
              <a:spcBef>
                <a:spcPts val="1001"/>
              </a:spcBef>
            </a:pPr>
            <a:r>
              <a:rPr lang="en-GB" sz="1400" b="0" strike="noStrike" spc="-1" baseline="101000">
                <a:solidFill>
                  <a:srgbClr val="000000"/>
                </a:solidFill>
                <a:latin typeface="Calibri"/>
                <a:ea typeface="Calibri"/>
              </a:rPr>
              <a:t>†</a:t>
            </a:r>
            <a:r>
              <a:rPr lang="en-GB" sz="1400" b="1" strike="noStrike" spc="-1">
                <a:solidFill>
                  <a:srgbClr val="0084D1"/>
                </a:solidFill>
                <a:latin typeface="Calibri"/>
                <a:ea typeface="Calibri"/>
              </a:rPr>
              <a:t>Carnegie Mellon University</a:t>
            </a: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, USA</a:t>
            </a:r>
            <a:endParaRPr lang="en-GB" sz="1400" b="0" strike="noStrike" spc="-1">
              <a:latin typeface="Arial"/>
            </a:endParaRPr>
          </a:p>
        </p:txBody>
      </p:sp>
      <p:pic>
        <p:nvPicPr>
          <p:cNvPr id="91" name="Picture 2"/>
          <p:cNvPicPr/>
          <p:nvPr/>
        </p:nvPicPr>
        <p:blipFill>
          <a:blip r:embed="rId3"/>
          <a:stretch/>
        </p:blipFill>
        <p:spPr>
          <a:xfrm>
            <a:off x="2826360" y="148680"/>
            <a:ext cx="629280" cy="594720"/>
          </a:xfrm>
          <a:prstGeom prst="rect">
            <a:avLst/>
          </a:prstGeom>
          <a:ln>
            <a:noFill/>
          </a:ln>
        </p:spPr>
      </p:pic>
      <p:pic>
        <p:nvPicPr>
          <p:cNvPr id="92" name="Picture 14"/>
          <p:cNvPicPr/>
          <p:nvPr/>
        </p:nvPicPr>
        <p:blipFill>
          <a:blip r:embed="rId4"/>
          <a:stretch/>
        </p:blipFill>
        <p:spPr>
          <a:xfrm>
            <a:off x="4525920" y="4968000"/>
            <a:ext cx="644040" cy="64764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1666440" y="1220040"/>
            <a:ext cx="6904440" cy="186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GB" sz="2400" b="1" strike="noStrike" spc="-1">
                <a:solidFill>
                  <a:srgbClr val="0084D1"/>
                </a:solidFill>
                <a:latin typeface="Calibri"/>
                <a:ea typeface="DejaVu Sans"/>
              </a:rPr>
              <a:t>A</a:t>
            </a:r>
            <a:r>
              <a:rPr lang="en-GB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lzheimer's</a:t>
            </a:r>
            <a:r>
              <a:rPr lang="en-GB" sz="2400" b="1" strike="noStrike" spc="-1">
                <a:solidFill>
                  <a:srgbClr val="0084D1"/>
                </a:solidFill>
                <a:latin typeface="Calibri"/>
                <a:ea typeface="DejaVu Sans"/>
              </a:rPr>
              <a:t> D</a:t>
            </a:r>
            <a:r>
              <a:rPr lang="en-GB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ementia</a:t>
            </a:r>
            <a:r>
              <a:rPr lang="en-GB" sz="2400" b="1" strike="noStrike" spc="-1">
                <a:solidFill>
                  <a:srgbClr val="0084D1"/>
                </a:solidFill>
                <a:latin typeface="Calibri"/>
                <a:ea typeface="DejaVu Sans"/>
              </a:rPr>
              <a:t> Re</a:t>
            </a:r>
            <a:r>
              <a:rPr lang="en-GB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cognition through</a:t>
            </a:r>
            <a:r>
              <a:rPr lang="en-GB" sz="2400" b="1" strike="noStrike" spc="-1">
                <a:solidFill>
                  <a:srgbClr val="0084D1"/>
                </a:solidFill>
                <a:latin typeface="Calibri"/>
                <a:ea typeface="DejaVu Sans"/>
              </a:rPr>
              <a:t> S</a:t>
            </a:r>
            <a:r>
              <a:rPr lang="en-GB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pontaneous</a:t>
            </a:r>
            <a:r>
              <a:rPr lang="en-GB" sz="2400" b="1" strike="noStrike" spc="-1">
                <a:solidFill>
                  <a:srgbClr val="0084D1"/>
                </a:solidFill>
                <a:latin typeface="Calibri"/>
                <a:ea typeface="DejaVu Sans"/>
              </a:rPr>
              <a:t> S</a:t>
            </a:r>
            <a:r>
              <a:rPr lang="en-GB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peech</a:t>
            </a: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</a:pPr>
            <a:r>
              <a:rPr lang="en-GB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The</a:t>
            </a:r>
            <a:r>
              <a:rPr lang="en-GB" sz="2400" b="1" strike="noStrike" spc="-1">
                <a:solidFill>
                  <a:srgbClr val="0084D1"/>
                </a:solidFill>
                <a:latin typeface="Calibri"/>
                <a:ea typeface="DejaVu Sans"/>
              </a:rPr>
              <a:t> ADReSS </a:t>
            </a:r>
            <a:r>
              <a:rPr lang="en-GB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Challenge </a:t>
            </a: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en-GB" sz="2400" b="0" strike="noStrike" spc="-1">
              <a:latin typeface="Arial"/>
            </a:endParaRPr>
          </a:p>
        </p:txBody>
      </p:sp>
      <p:pic>
        <p:nvPicPr>
          <p:cNvPr id="94" name="Picture 93"/>
          <p:cNvPicPr/>
          <p:nvPr/>
        </p:nvPicPr>
        <p:blipFill>
          <a:blip r:embed="rId5"/>
          <a:stretch/>
        </p:blipFill>
        <p:spPr>
          <a:xfrm>
            <a:off x="25920" y="4862160"/>
            <a:ext cx="4280040" cy="791640"/>
          </a:xfrm>
          <a:prstGeom prst="rect">
            <a:avLst/>
          </a:prstGeom>
          <a:ln>
            <a:noFill/>
          </a:ln>
        </p:spPr>
      </p:pic>
      <p:pic>
        <p:nvPicPr>
          <p:cNvPr id="95" name="Picture 94"/>
          <p:cNvPicPr/>
          <p:nvPr/>
        </p:nvPicPr>
        <p:blipFill>
          <a:blip r:embed="rId6"/>
          <a:stretch/>
        </p:blipFill>
        <p:spPr>
          <a:xfrm>
            <a:off x="5508000" y="4824000"/>
            <a:ext cx="4499640" cy="791640"/>
          </a:xfrm>
          <a:prstGeom prst="rect">
            <a:avLst/>
          </a:prstGeom>
          <a:ln>
            <a:noFill/>
          </a:ln>
        </p:spPr>
      </p:pic>
      <p:pic>
        <p:nvPicPr>
          <p:cNvPr id="96" name="Picture 95"/>
          <p:cNvPicPr/>
          <p:nvPr/>
        </p:nvPicPr>
        <p:blipFill>
          <a:blip r:embed="rId7"/>
          <a:stretch/>
        </p:blipFill>
        <p:spPr>
          <a:xfrm>
            <a:off x="151200" y="138960"/>
            <a:ext cx="2368440" cy="57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381960" y="182520"/>
            <a:ext cx="8600760" cy="5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18FD7"/>
                </a:solidFill>
                <a:latin typeface="Calibri"/>
                <a:ea typeface="DejaVu Sans"/>
              </a:rPr>
              <a:t>Baseline results for AD/non-AD classification 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247" name="Line 2"/>
          <p:cNvSpPr/>
          <p:nvPr/>
        </p:nvSpPr>
        <p:spPr>
          <a:xfrm>
            <a:off x="504000" y="1316520"/>
            <a:ext cx="3600000" cy="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TextShape 3"/>
          <p:cNvSpPr txBox="1"/>
          <p:nvPr/>
        </p:nvSpPr>
        <p:spPr>
          <a:xfrm>
            <a:off x="912960" y="1052280"/>
            <a:ext cx="2998080" cy="26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en-GB" sz="1600" b="0" strike="noStrike" spc="-1">
                <a:solidFill>
                  <a:srgbClr val="000000"/>
                </a:solidFill>
                <a:latin typeface="Calibri"/>
              </a:rPr>
              <a:t> LOSO </a:t>
            </a:r>
            <a:r>
              <a:rPr lang="en-GB" sz="1600" b="0" strike="noStrike" spc="-1">
                <a:solidFill>
                  <a:srgbClr val="0084D1"/>
                </a:solidFill>
                <a:latin typeface="Calibri"/>
              </a:rPr>
              <a:t>cross validation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</a:rPr>
              <a:t> accuracy.</a:t>
            </a:r>
            <a:endParaRPr lang="en-GB" sz="1600" b="0" strike="noStrike" spc="-1">
              <a:latin typeface="Calibri"/>
            </a:endParaRPr>
          </a:p>
        </p:txBody>
      </p:sp>
      <p:sp>
        <p:nvSpPr>
          <p:cNvPr id="249" name="TextShape 4"/>
          <p:cNvSpPr txBox="1"/>
          <p:nvPr/>
        </p:nvSpPr>
        <p:spPr>
          <a:xfrm>
            <a:off x="592560" y="1360080"/>
            <a:ext cx="53424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Features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50" name="TextShape 5"/>
          <p:cNvSpPr txBox="1"/>
          <p:nvPr/>
        </p:nvSpPr>
        <p:spPr>
          <a:xfrm>
            <a:off x="1343160" y="1360080"/>
            <a:ext cx="26424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LDA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51" name="TextShape 6"/>
          <p:cNvSpPr txBox="1"/>
          <p:nvPr/>
        </p:nvSpPr>
        <p:spPr>
          <a:xfrm>
            <a:off x="1818360" y="1360080"/>
            <a:ext cx="17748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DT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52" name="TextShape 7"/>
          <p:cNvSpPr txBox="1"/>
          <p:nvPr/>
        </p:nvSpPr>
        <p:spPr>
          <a:xfrm>
            <a:off x="2292840" y="1360080"/>
            <a:ext cx="27648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1NN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53" name="TextShape 8"/>
          <p:cNvSpPr txBox="1"/>
          <p:nvPr/>
        </p:nvSpPr>
        <p:spPr>
          <a:xfrm>
            <a:off x="2768040" y="1360080"/>
            <a:ext cx="28584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SVM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54" name="Line 9"/>
          <p:cNvSpPr/>
          <p:nvPr/>
        </p:nvSpPr>
        <p:spPr>
          <a:xfrm flipV="1">
            <a:off x="3628800" y="1391760"/>
            <a:ext cx="0" cy="15372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TextShape 10"/>
          <p:cNvSpPr txBox="1"/>
          <p:nvPr/>
        </p:nvSpPr>
        <p:spPr>
          <a:xfrm>
            <a:off x="3242880" y="1360080"/>
            <a:ext cx="16272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RF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56" name="Line 11"/>
          <p:cNvSpPr/>
          <p:nvPr/>
        </p:nvSpPr>
        <p:spPr>
          <a:xfrm>
            <a:off x="504000" y="1512000"/>
            <a:ext cx="3600000" cy="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TextShape 12"/>
          <p:cNvSpPr txBox="1"/>
          <p:nvPr/>
        </p:nvSpPr>
        <p:spPr>
          <a:xfrm>
            <a:off x="3717360" y="1360080"/>
            <a:ext cx="35280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mean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58" name="TextShape 13"/>
          <p:cNvSpPr txBox="1"/>
          <p:nvPr/>
        </p:nvSpPr>
        <p:spPr>
          <a:xfrm>
            <a:off x="592560" y="1519560"/>
            <a:ext cx="5691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emobase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59" name="TextShape 14"/>
          <p:cNvSpPr txBox="1"/>
          <p:nvPr/>
        </p:nvSpPr>
        <p:spPr>
          <a:xfrm>
            <a:off x="1343160" y="151956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0.500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60" name="TextShape 15"/>
          <p:cNvSpPr txBox="1"/>
          <p:nvPr/>
        </p:nvSpPr>
        <p:spPr>
          <a:xfrm>
            <a:off x="1818360" y="151956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0.519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61" name="TextShape 16"/>
          <p:cNvSpPr txBox="1"/>
          <p:nvPr/>
        </p:nvSpPr>
        <p:spPr>
          <a:xfrm>
            <a:off x="2292840" y="151956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0.398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62" name="TextShape 17"/>
          <p:cNvSpPr txBox="1"/>
          <p:nvPr/>
        </p:nvSpPr>
        <p:spPr>
          <a:xfrm>
            <a:off x="2768040" y="151956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0.491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63" name="Line 18"/>
          <p:cNvSpPr/>
          <p:nvPr/>
        </p:nvSpPr>
        <p:spPr>
          <a:xfrm flipV="1">
            <a:off x="3628800" y="1551240"/>
            <a:ext cx="0" cy="15372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TextShape 19"/>
          <p:cNvSpPr txBox="1"/>
          <p:nvPr/>
        </p:nvSpPr>
        <p:spPr>
          <a:xfrm>
            <a:off x="3242880" y="151956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0.472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65" name="TextShape 20"/>
          <p:cNvSpPr txBox="1"/>
          <p:nvPr/>
        </p:nvSpPr>
        <p:spPr>
          <a:xfrm>
            <a:off x="3717360" y="151956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0.476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66" name="TextShape 21"/>
          <p:cNvSpPr txBox="1"/>
          <p:nvPr/>
        </p:nvSpPr>
        <p:spPr>
          <a:xfrm>
            <a:off x="592560" y="1672560"/>
            <a:ext cx="56160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ComParE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67" name="TextShape 22"/>
          <p:cNvSpPr txBox="1"/>
          <p:nvPr/>
        </p:nvSpPr>
        <p:spPr>
          <a:xfrm>
            <a:off x="1343160" y="167256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84D1"/>
                </a:solidFill>
                <a:latin typeface="Calibri"/>
              </a:rPr>
              <a:t>0.565</a:t>
            </a:r>
          </a:p>
        </p:txBody>
      </p:sp>
      <p:sp>
        <p:nvSpPr>
          <p:cNvPr id="268" name="TextShape 23"/>
          <p:cNvSpPr txBox="1"/>
          <p:nvPr/>
        </p:nvSpPr>
        <p:spPr>
          <a:xfrm>
            <a:off x="1818360" y="167256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0.528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69" name="TextShape 24"/>
          <p:cNvSpPr txBox="1"/>
          <p:nvPr/>
        </p:nvSpPr>
        <p:spPr>
          <a:xfrm>
            <a:off x="2292840" y="167256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0.574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70" name="TextShape 25"/>
          <p:cNvSpPr txBox="1"/>
          <p:nvPr/>
        </p:nvSpPr>
        <p:spPr>
          <a:xfrm>
            <a:off x="2768040" y="167256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0.528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71" name="Line 26"/>
          <p:cNvSpPr/>
          <p:nvPr/>
        </p:nvSpPr>
        <p:spPr>
          <a:xfrm flipV="1">
            <a:off x="3628800" y="1704960"/>
            <a:ext cx="0" cy="15336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TextShape 27"/>
          <p:cNvSpPr txBox="1"/>
          <p:nvPr/>
        </p:nvSpPr>
        <p:spPr>
          <a:xfrm>
            <a:off x="3242880" y="167256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0.509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73" name="TextShape 28"/>
          <p:cNvSpPr txBox="1"/>
          <p:nvPr/>
        </p:nvSpPr>
        <p:spPr>
          <a:xfrm>
            <a:off x="3717360" y="167256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84D1"/>
                </a:solidFill>
                <a:latin typeface="Calibri"/>
              </a:rPr>
              <a:t>0.541</a:t>
            </a:r>
          </a:p>
        </p:txBody>
      </p:sp>
      <p:sp>
        <p:nvSpPr>
          <p:cNvPr id="274" name="TextShape 29"/>
          <p:cNvSpPr txBox="1"/>
          <p:nvPr/>
        </p:nvSpPr>
        <p:spPr>
          <a:xfrm>
            <a:off x="592560" y="1826280"/>
            <a:ext cx="61632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eGeMAPS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75" name="TextShape 30"/>
          <p:cNvSpPr txBox="1"/>
          <p:nvPr/>
        </p:nvSpPr>
        <p:spPr>
          <a:xfrm>
            <a:off x="1343160" y="182628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0.482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76" name="TextShape 31"/>
          <p:cNvSpPr txBox="1"/>
          <p:nvPr/>
        </p:nvSpPr>
        <p:spPr>
          <a:xfrm>
            <a:off x="1818360" y="182628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0.500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77" name="TextShape 32"/>
          <p:cNvSpPr txBox="1"/>
          <p:nvPr/>
        </p:nvSpPr>
        <p:spPr>
          <a:xfrm>
            <a:off x="2292840" y="182628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0.380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78" name="TextShape 33"/>
          <p:cNvSpPr txBox="1"/>
          <p:nvPr/>
        </p:nvSpPr>
        <p:spPr>
          <a:xfrm>
            <a:off x="2768040" y="182628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0.333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79" name="Line 34"/>
          <p:cNvSpPr/>
          <p:nvPr/>
        </p:nvSpPr>
        <p:spPr>
          <a:xfrm flipV="1">
            <a:off x="3628800" y="1858320"/>
            <a:ext cx="0" cy="15336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TextShape 35"/>
          <p:cNvSpPr txBox="1"/>
          <p:nvPr/>
        </p:nvSpPr>
        <p:spPr>
          <a:xfrm>
            <a:off x="3242880" y="182628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0.482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81" name="TextShape 36"/>
          <p:cNvSpPr txBox="1"/>
          <p:nvPr/>
        </p:nvSpPr>
        <p:spPr>
          <a:xfrm>
            <a:off x="3717360" y="182628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0.435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82" name="TextShape 37"/>
          <p:cNvSpPr txBox="1"/>
          <p:nvPr/>
        </p:nvSpPr>
        <p:spPr>
          <a:xfrm>
            <a:off x="592560" y="1980000"/>
            <a:ext cx="38628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MRCG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83" name="TextShape 38"/>
          <p:cNvSpPr txBox="1"/>
          <p:nvPr/>
        </p:nvSpPr>
        <p:spPr>
          <a:xfrm>
            <a:off x="1343160" y="198000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0.519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84" name="TextShape 39"/>
          <p:cNvSpPr txBox="1"/>
          <p:nvPr/>
        </p:nvSpPr>
        <p:spPr>
          <a:xfrm>
            <a:off x="1818360" y="198000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0.500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85" name="TextShape 40"/>
          <p:cNvSpPr txBox="1"/>
          <p:nvPr/>
        </p:nvSpPr>
        <p:spPr>
          <a:xfrm>
            <a:off x="2292840" y="198000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0.482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86" name="TextShape 41"/>
          <p:cNvSpPr txBox="1"/>
          <p:nvPr/>
        </p:nvSpPr>
        <p:spPr>
          <a:xfrm>
            <a:off x="2768040" y="198000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0.528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87" name="Line 42"/>
          <p:cNvSpPr/>
          <p:nvPr/>
        </p:nvSpPr>
        <p:spPr>
          <a:xfrm flipV="1">
            <a:off x="3628800" y="2011680"/>
            <a:ext cx="0" cy="15372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TextShape 43"/>
          <p:cNvSpPr txBox="1"/>
          <p:nvPr/>
        </p:nvSpPr>
        <p:spPr>
          <a:xfrm>
            <a:off x="3242880" y="198000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0.509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89" name="TextShape 44"/>
          <p:cNvSpPr txBox="1"/>
          <p:nvPr/>
        </p:nvSpPr>
        <p:spPr>
          <a:xfrm>
            <a:off x="3717360" y="198000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0.507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90" name="TextShape 45"/>
          <p:cNvSpPr txBox="1"/>
          <p:nvPr/>
        </p:nvSpPr>
        <p:spPr>
          <a:xfrm>
            <a:off x="592560" y="2133720"/>
            <a:ext cx="51120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Minimal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91" name="TextShape 46"/>
          <p:cNvSpPr txBox="1"/>
          <p:nvPr/>
        </p:nvSpPr>
        <p:spPr>
          <a:xfrm>
            <a:off x="1343160" y="213372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0.519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92" name="TextShape 47"/>
          <p:cNvSpPr txBox="1"/>
          <p:nvPr/>
        </p:nvSpPr>
        <p:spPr>
          <a:xfrm>
            <a:off x="1818360" y="213372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0.667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93" name="TextShape 48"/>
          <p:cNvSpPr txBox="1"/>
          <p:nvPr/>
        </p:nvSpPr>
        <p:spPr>
          <a:xfrm>
            <a:off x="2292840" y="213372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0.426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94" name="TextShape 49"/>
          <p:cNvSpPr txBox="1"/>
          <p:nvPr/>
        </p:nvSpPr>
        <p:spPr>
          <a:xfrm>
            <a:off x="2768040" y="213372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0.565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95" name="Line 50"/>
          <p:cNvSpPr/>
          <p:nvPr/>
        </p:nvSpPr>
        <p:spPr>
          <a:xfrm flipV="1">
            <a:off x="3628800" y="2165400"/>
            <a:ext cx="0" cy="15372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TextShape 51"/>
          <p:cNvSpPr txBox="1"/>
          <p:nvPr/>
        </p:nvSpPr>
        <p:spPr>
          <a:xfrm>
            <a:off x="3242880" y="213372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0.583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97" name="TextShape 52"/>
          <p:cNvSpPr txBox="1"/>
          <p:nvPr/>
        </p:nvSpPr>
        <p:spPr>
          <a:xfrm>
            <a:off x="3717360" y="213372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0.552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98" name="TextShape 53"/>
          <p:cNvSpPr txBox="1"/>
          <p:nvPr/>
        </p:nvSpPr>
        <p:spPr>
          <a:xfrm>
            <a:off x="592560" y="2287440"/>
            <a:ext cx="54648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linguistic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299" name="TextShape 54"/>
          <p:cNvSpPr txBox="1"/>
          <p:nvPr/>
        </p:nvSpPr>
        <p:spPr>
          <a:xfrm>
            <a:off x="1343160" y="228744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84D1"/>
                </a:solidFill>
                <a:latin typeface="Calibri"/>
              </a:rPr>
              <a:t>0.768</a:t>
            </a:r>
          </a:p>
        </p:txBody>
      </p:sp>
      <p:sp>
        <p:nvSpPr>
          <p:cNvPr id="300" name="TextShape 55"/>
          <p:cNvSpPr txBox="1"/>
          <p:nvPr/>
        </p:nvSpPr>
        <p:spPr>
          <a:xfrm>
            <a:off x="1818360" y="228744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0.704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01" name="TextShape 56"/>
          <p:cNvSpPr txBox="1"/>
          <p:nvPr/>
        </p:nvSpPr>
        <p:spPr>
          <a:xfrm>
            <a:off x="2292840" y="228744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0.740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02" name="TextShape 57"/>
          <p:cNvSpPr txBox="1"/>
          <p:nvPr/>
        </p:nvSpPr>
        <p:spPr>
          <a:xfrm>
            <a:off x="2768040" y="228744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0.602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03" name="Line 58"/>
          <p:cNvSpPr/>
          <p:nvPr/>
        </p:nvSpPr>
        <p:spPr>
          <a:xfrm flipV="1">
            <a:off x="3628800" y="2319120"/>
            <a:ext cx="0" cy="15372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TextShape 59"/>
          <p:cNvSpPr txBox="1"/>
          <p:nvPr/>
        </p:nvSpPr>
        <p:spPr>
          <a:xfrm>
            <a:off x="3242880" y="228744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0.750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05" name="Line 60"/>
          <p:cNvSpPr/>
          <p:nvPr/>
        </p:nvSpPr>
        <p:spPr>
          <a:xfrm>
            <a:off x="504000" y="2475720"/>
            <a:ext cx="3600000" cy="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TextShape 61"/>
          <p:cNvSpPr txBox="1"/>
          <p:nvPr/>
        </p:nvSpPr>
        <p:spPr>
          <a:xfrm>
            <a:off x="3717360" y="228744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84D1"/>
                </a:solidFill>
                <a:latin typeface="Calibri"/>
              </a:rPr>
              <a:t>0.713</a:t>
            </a:r>
          </a:p>
        </p:txBody>
      </p:sp>
      <p:sp>
        <p:nvSpPr>
          <p:cNvPr id="307" name="TextShape 62"/>
          <p:cNvSpPr txBox="1"/>
          <p:nvPr/>
        </p:nvSpPr>
        <p:spPr>
          <a:xfrm>
            <a:off x="592560" y="2518560"/>
            <a:ext cx="35280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mean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08" name="TextShape 63"/>
          <p:cNvSpPr txBox="1"/>
          <p:nvPr/>
        </p:nvSpPr>
        <p:spPr>
          <a:xfrm>
            <a:off x="1343160" y="251856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0.559</a:t>
            </a:r>
          </a:p>
        </p:txBody>
      </p:sp>
      <p:sp>
        <p:nvSpPr>
          <p:cNvPr id="309" name="TextShape 64"/>
          <p:cNvSpPr txBox="1"/>
          <p:nvPr/>
        </p:nvSpPr>
        <p:spPr>
          <a:xfrm>
            <a:off x="1818360" y="251856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84D1"/>
                </a:solidFill>
                <a:latin typeface="Calibri"/>
              </a:rPr>
              <a:t>0.570</a:t>
            </a:r>
          </a:p>
        </p:txBody>
      </p:sp>
      <p:sp>
        <p:nvSpPr>
          <p:cNvPr id="310" name="TextShape 65"/>
          <p:cNvSpPr txBox="1"/>
          <p:nvPr/>
        </p:nvSpPr>
        <p:spPr>
          <a:xfrm>
            <a:off x="2292840" y="251856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0.500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11" name="TextShape 66"/>
          <p:cNvSpPr txBox="1"/>
          <p:nvPr/>
        </p:nvSpPr>
        <p:spPr>
          <a:xfrm>
            <a:off x="2768040" y="251856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0.508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12" name="Line 67"/>
          <p:cNvSpPr/>
          <p:nvPr/>
        </p:nvSpPr>
        <p:spPr>
          <a:xfrm flipV="1">
            <a:off x="3628800" y="2478960"/>
            <a:ext cx="0" cy="15300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TextShape 68"/>
          <p:cNvSpPr txBox="1"/>
          <p:nvPr/>
        </p:nvSpPr>
        <p:spPr>
          <a:xfrm>
            <a:off x="3242880" y="2518560"/>
            <a:ext cx="34956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0.551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14" name="Line 69"/>
          <p:cNvSpPr/>
          <p:nvPr/>
        </p:nvSpPr>
        <p:spPr>
          <a:xfrm>
            <a:off x="504000" y="2707200"/>
            <a:ext cx="3600000" cy="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TextShape 70"/>
          <p:cNvSpPr txBox="1"/>
          <p:nvPr/>
        </p:nvSpPr>
        <p:spPr>
          <a:xfrm>
            <a:off x="3717360" y="2446560"/>
            <a:ext cx="132480" cy="176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–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16" name="Line 71"/>
          <p:cNvSpPr/>
          <p:nvPr/>
        </p:nvSpPr>
        <p:spPr>
          <a:xfrm>
            <a:off x="5760000" y="1342440"/>
            <a:ext cx="3600000" cy="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TextShape 72"/>
          <p:cNvSpPr txBox="1"/>
          <p:nvPr/>
        </p:nvSpPr>
        <p:spPr>
          <a:xfrm>
            <a:off x="6226920" y="1069200"/>
            <a:ext cx="2717640" cy="20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600" b="0" strike="noStrike" spc="-1">
                <a:solidFill>
                  <a:srgbClr val="000000"/>
                </a:solidFill>
                <a:latin typeface="Calibri"/>
              </a:rPr>
              <a:t>LOSO </a:t>
            </a:r>
            <a:r>
              <a:rPr lang="en-GB" sz="1600" b="0" strike="noStrike" spc="-1">
                <a:solidFill>
                  <a:srgbClr val="0084D1"/>
                </a:solidFill>
                <a:latin typeface="Calibri"/>
              </a:rPr>
              <a:t>test set 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</a:rPr>
              <a:t>accuracy.</a:t>
            </a:r>
            <a:endParaRPr lang="en-GB" sz="1600" b="0" strike="noStrike" spc="-1">
              <a:latin typeface="Calibri"/>
            </a:endParaRPr>
          </a:p>
        </p:txBody>
      </p:sp>
      <p:sp>
        <p:nvSpPr>
          <p:cNvPr id="318" name="TextShape 73"/>
          <p:cNvSpPr txBox="1"/>
          <p:nvPr/>
        </p:nvSpPr>
        <p:spPr>
          <a:xfrm>
            <a:off x="5848560" y="1385640"/>
            <a:ext cx="53424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Features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19" name="TextShape 74"/>
          <p:cNvSpPr txBox="1"/>
          <p:nvPr/>
        </p:nvSpPr>
        <p:spPr>
          <a:xfrm>
            <a:off x="6599160" y="1385640"/>
            <a:ext cx="2739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LDA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20" name="TextShape 75"/>
          <p:cNvSpPr txBox="1"/>
          <p:nvPr/>
        </p:nvSpPr>
        <p:spPr>
          <a:xfrm>
            <a:off x="7074360" y="1385640"/>
            <a:ext cx="17748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DT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21" name="TextShape 76"/>
          <p:cNvSpPr txBox="1"/>
          <p:nvPr/>
        </p:nvSpPr>
        <p:spPr>
          <a:xfrm>
            <a:off x="7549200" y="1385640"/>
            <a:ext cx="27648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1NN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22" name="TextShape 77"/>
          <p:cNvSpPr txBox="1"/>
          <p:nvPr/>
        </p:nvSpPr>
        <p:spPr>
          <a:xfrm>
            <a:off x="8024040" y="1385640"/>
            <a:ext cx="28728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SVM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23" name="Line 78"/>
          <p:cNvSpPr/>
          <p:nvPr/>
        </p:nvSpPr>
        <p:spPr>
          <a:xfrm flipV="1">
            <a:off x="8885520" y="1417320"/>
            <a:ext cx="0" cy="15408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TextShape 79"/>
          <p:cNvSpPr txBox="1"/>
          <p:nvPr/>
        </p:nvSpPr>
        <p:spPr>
          <a:xfrm>
            <a:off x="8498880" y="1385640"/>
            <a:ext cx="16272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RF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25" name="Line 80"/>
          <p:cNvSpPr/>
          <p:nvPr/>
        </p:nvSpPr>
        <p:spPr>
          <a:xfrm>
            <a:off x="5760000" y="1538280"/>
            <a:ext cx="3600000" cy="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TextShape 81"/>
          <p:cNvSpPr txBox="1"/>
          <p:nvPr/>
        </p:nvSpPr>
        <p:spPr>
          <a:xfrm>
            <a:off x="8974080" y="1385640"/>
            <a:ext cx="35280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mean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27" name="TextShape 82"/>
          <p:cNvSpPr txBox="1"/>
          <p:nvPr/>
        </p:nvSpPr>
        <p:spPr>
          <a:xfrm>
            <a:off x="5848560" y="1581120"/>
            <a:ext cx="5691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emobase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28" name="TextShape 83"/>
          <p:cNvSpPr txBox="1"/>
          <p:nvPr/>
        </p:nvSpPr>
        <p:spPr>
          <a:xfrm>
            <a:off x="6599160" y="158112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0.542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29" name="TextShape 84"/>
          <p:cNvSpPr txBox="1"/>
          <p:nvPr/>
        </p:nvSpPr>
        <p:spPr>
          <a:xfrm>
            <a:off x="7074360" y="158112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0.688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30" name="TextShape 85"/>
          <p:cNvSpPr txBox="1"/>
          <p:nvPr/>
        </p:nvSpPr>
        <p:spPr>
          <a:xfrm>
            <a:off x="7549200" y="158112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0.604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31" name="TextShape 86"/>
          <p:cNvSpPr txBox="1"/>
          <p:nvPr/>
        </p:nvSpPr>
        <p:spPr>
          <a:xfrm>
            <a:off x="8024040" y="158112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0.500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32" name="Line 87"/>
          <p:cNvSpPr/>
          <p:nvPr/>
        </p:nvSpPr>
        <p:spPr>
          <a:xfrm flipV="1">
            <a:off x="8885520" y="1613520"/>
            <a:ext cx="0" cy="15408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TextShape 88"/>
          <p:cNvSpPr txBox="1"/>
          <p:nvPr/>
        </p:nvSpPr>
        <p:spPr>
          <a:xfrm>
            <a:off x="8498880" y="158112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0.729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34" name="TextShape 89"/>
          <p:cNvSpPr txBox="1"/>
          <p:nvPr/>
        </p:nvSpPr>
        <p:spPr>
          <a:xfrm>
            <a:off x="8974080" y="158112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0.613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35" name="TextShape 90"/>
          <p:cNvSpPr txBox="1"/>
          <p:nvPr/>
        </p:nvSpPr>
        <p:spPr>
          <a:xfrm>
            <a:off x="5848560" y="1735200"/>
            <a:ext cx="56160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ComParE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36" name="TextShape 91"/>
          <p:cNvSpPr txBox="1"/>
          <p:nvPr/>
        </p:nvSpPr>
        <p:spPr>
          <a:xfrm>
            <a:off x="6599160" y="173520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84D1"/>
                </a:solidFill>
                <a:latin typeface="Calibri"/>
              </a:rPr>
              <a:t>0.625</a:t>
            </a:r>
          </a:p>
        </p:txBody>
      </p:sp>
      <p:sp>
        <p:nvSpPr>
          <p:cNvPr id="337" name="TextShape 92"/>
          <p:cNvSpPr txBox="1"/>
          <p:nvPr/>
        </p:nvSpPr>
        <p:spPr>
          <a:xfrm>
            <a:off x="7074360" y="173520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0.625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38" name="TextShape 93"/>
          <p:cNvSpPr txBox="1"/>
          <p:nvPr/>
        </p:nvSpPr>
        <p:spPr>
          <a:xfrm>
            <a:off x="7549200" y="173520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0.458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39" name="TextShape 94"/>
          <p:cNvSpPr txBox="1"/>
          <p:nvPr/>
        </p:nvSpPr>
        <p:spPr>
          <a:xfrm>
            <a:off x="8024400" y="173520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0.500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40" name="Line 95"/>
          <p:cNvSpPr/>
          <p:nvPr/>
        </p:nvSpPr>
        <p:spPr>
          <a:xfrm flipV="1">
            <a:off x="8885520" y="1767600"/>
            <a:ext cx="0" cy="15336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TextShape 96"/>
          <p:cNvSpPr txBox="1"/>
          <p:nvPr/>
        </p:nvSpPr>
        <p:spPr>
          <a:xfrm>
            <a:off x="8498880" y="173520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0.542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42" name="TextShape 97"/>
          <p:cNvSpPr txBox="1"/>
          <p:nvPr/>
        </p:nvSpPr>
        <p:spPr>
          <a:xfrm>
            <a:off x="8974080" y="173520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0.550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43" name="TextShape 98"/>
          <p:cNvSpPr txBox="1"/>
          <p:nvPr/>
        </p:nvSpPr>
        <p:spPr>
          <a:xfrm>
            <a:off x="5848560" y="1889280"/>
            <a:ext cx="61632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eGeMAPS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44" name="TextShape 99"/>
          <p:cNvSpPr txBox="1"/>
          <p:nvPr/>
        </p:nvSpPr>
        <p:spPr>
          <a:xfrm>
            <a:off x="6599160" y="188928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0.583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45" name="TextShape 100"/>
          <p:cNvSpPr txBox="1"/>
          <p:nvPr/>
        </p:nvSpPr>
        <p:spPr>
          <a:xfrm>
            <a:off x="7074360" y="188928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0.542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46" name="TextShape 101"/>
          <p:cNvSpPr txBox="1"/>
          <p:nvPr/>
        </p:nvSpPr>
        <p:spPr>
          <a:xfrm>
            <a:off x="7549200" y="188928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0.688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47" name="TextShape 102"/>
          <p:cNvSpPr txBox="1"/>
          <p:nvPr/>
        </p:nvSpPr>
        <p:spPr>
          <a:xfrm>
            <a:off x="8024040" y="188928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0.563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48" name="Line 103"/>
          <p:cNvSpPr/>
          <p:nvPr/>
        </p:nvSpPr>
        <p:spPr>
          <a:xfrm flipV="1">
            <a:off x="8885520" y="1920960"/>
            <a:ext cx="0" cy="15408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TextShape 104"/>
          <p:cNvSpPr txBox="1"/>
          <p:nvPr/>
        </p:nvSpPr>
        <p:spPr>
          <a:xfrm>
            <a:off x="8498880" y="188928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0.604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50" name="TextShape 105"/>
          <p:cNvSpPr txBox="1"/>
          <p:nvPr/>
        </p:nvSpPr>
        <p:spPr>
          <a:xfrm>
            <a:off x="8974080" y="188928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0.596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51" name="TextShape 106"/>
          <p:cNvSpPr txBox="1"/>
          <p:nvPr/>
        </p:nvSpPr>
        <p:spPr>
          <a:xfrm>
            <a:off x="5848560" y="2043360"/>
            <a:ext cx="3909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MRCG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52" name="TextShape 107"/>
          <p:cNvSpPr txBox="1"/>
          <p:nvPr/>
        </p:nvSpPr>
        <p:spPr>
          <a:xfrm>
            <a:off x="6599160" y="204336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0.542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53" name="TextShape 108"/>
          <p:cNvSpPr txBox="1"/>
          <p:nvPr/>
        </p:nvSpPr>
        <p:spPr>
          <a:xfrm>
            <a:off x="7074360" y="204336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0.563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54" name="TextShape 109"/>
          <p:cNvSpPr txBox="1"/>
          <p:nvPr/>
        </p:nvSpPr>
        <p:spPr>
          <a:xfrm>
            <a:off x="7549200" y="204336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0.417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55" name="TextShape 110"/>
          <p:cNvSpPr txBox="1"/>
          <p:nvPr/>
        </p:nvSpPr>
        <p:spPr>
          <a:xfrm>
            <a:off x="8024040" y="204336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0.521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56" name="Line 111"/>
          <p:cNvSpPr/>
          <p:nvPr/>
        </p:nvSpPr>
        <p:spPr>
          <a:xfrm flipV="1">
            <a:off x="8885520" y="2075040"/>
            <a:ext cx="0" cy="15408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TextShape 112"/>
          <p:cNvSpPr txBox="1"/>
          <p:nvPr/>
        </p:nvSpPr>
        <p:spPr>
          <a:xfrm>
            <a:off x="8498880" y="204336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0.542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58" name="TextShape 113"/>
          <p:cNvSpPr txBox="1"/>
          <p:nvPr/>
        </p:nvSpPr>
        <p:spPr>
          <a:xfrm>
            <a:off x="8974080" y="204336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0.517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59" name="TextShape 114"/>
          <p:cNvSpPr txBox="1"/>
          <p:nvPr/>
        </p:nvSpPr>
        <p:spPr>
          <a:xfrm>
            <a:off x="5848560" y="2197440"/>
            <a:ext cx="51120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Minimal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60" name="TextShape 115"/>
          <p:cNvSpPr txBox="1"/>
          <p:nvPr/>
        </p:nvSpPr>
        <p:spPr>
          <a:xfrm>
            <a:off x="6599160" y="219744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0.604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61" name="TextShape 116"/>
          <p:cNvSpPr txBox="1"/>
          <p:nvPr/>
        </p:nvSpPr>
        <p:spPr>
          <a:xfrm>
            <a:off x="7074360" y="219744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0.562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62" name="TextShape 117"/>
          <p:cNvSpPr txBox="1"/>
          <p:nvPr/>
        </p:nvSpPr>
        <p:spPr>
          <a:xfrm>
            <a:off x="7549200" y="219744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0.604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63" name="TextShape 118"/>
          <p:cNvSpPr txBox="1"/>
          <p:nvPr/>
        </p:nvSpPr>
        <p:spPr>
          <a:xfrm>
            <a:off x="8024040" y="219744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0.667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64" name="Line 119"/>
          <p:cNvSpPr/>
          <p:nvPr/>
        </p:nvSpPr>
        <p:spPr>
          <a:xfrm flipV="1">
            <a:off x="8885520" y="2229120"/>
            <a:ext cx="0" cy="15408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TextShape 120"/>
          <p:cNvSpPr txBox="1"/>
          <p:nvPr/>
        </p:nvSpPr>
        <p:spPr>
          <a:xfrm>
            <a:off x="8498880" y="219744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0.583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66" name="TextShape 121"/>
          <p:cNvSpPr txBox="1"/>
          <p:nvPr/>
        </p:nvSpPr>
        <p:spPr>
          <a:xfrm>
            <a:off x="8974080" y="219744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0.604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67" name="TextShape 122"/>
          <p:cNvSpPr txBox="1"/>
          <p:nvPr/>
        </p:nvSpPr>
        <p:spPr>
          <a:xfrm>
            <a:off x="5848560" y="2351520"/>
            <a:ext cx="54648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linguistic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68" name="TextShape 123"/>
          <p:cNvSpPr txBox="1"/>
          <p:nvPr/>
        </p:nvSpPr>
        <p:spPr>
          <a:xfrm>
            <a:off x="6599160" y="235152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84D1"/>
                </a:solidFill>
                <a:latin typeface="Calibri"/>
              </a:rPr>
              <a:t>0.750</a:t>
            </a:r>
          </a:p>
        </p:txBody>
      </p:sp>
      <p:sp>
        <p:nvSpPr>
          <p:cNvPr id="369" name="TextShape 124"/>
          <p:cNvSpPr txBox="1"/>
          <p:nvPr/>
        </p:nvSpPr>
        <p:spPr>
          <a:xfrm>
            <a:off x="7074360" y="235152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0.625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70" name="TextShape 125"/>
          <p:cNvSpPr txBox="1"/>
          <p:nvPr/>
        </p:nvSpPr>
        <p:spPr>
          <a:xfrm>
            <a:off x="7549200" y="235152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0.667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71" name="TextShape 126"/>
          <p:cNvSpPr txBox="1"/>
          <p:nvPr/>
        </p:nvSpPr>
        <p:spPr>
          <a:xfrm>
            <a:off x="8024400" y="235152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0.792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72" name="Line 127"/>
          <p:cNvSpPr/>
          <p:nvPr/>
        </p:nvSpPr>
        <p:spPr>
          <a:xfrm flipV="1">
            <a:off x="8885520" y="2455200"/>
            <a:ext cx="0" cy="15408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TextShape 128"/>
          <p:cNvSpPr txBox="1"/>
          <p:nvPr/>
        </p:nvSpPr>
        <p:spPr>
          <a:xfrm>
            <a:off x="8498880" y="235152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0.750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74" name="Line 129"/>
          <p:cNvSpPr/>
          <p:nvPr/>
        </p:nvSpPr>
        <p:spPr>
          <a:xfrm>
            <a:off x="5760000" y="2540160"/>
            <a:ext cx="3600000" cy="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TextShape 130"/>
          <p:cNvSpPr txBox="1"/>
          <p:nvPr/>
        </p:nvSpPr>
        <p:spPr>
          <a:xfrm>
            <a:off x="8974080" y="235152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0.717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76" name="TextShape 131"/>
          <p:cNvSpPr txBox="1"/>
          <p:nvPr/>
        </p:nvSpPr>
        <p:spPr>
          <a:xfrm>
            <a:off x="5848560" y="2583000"/>
            <a:ext cx="35280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mean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77" name="TextShape 132"/>
          <p:cNvSpPr txBox="1"/>
          <p:nvPr/>
        </p:nvSpPr>
        <p:spPr>
          <a:xfrm>
            <a:off x="6599160" y="258300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0.608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78" name="TextShape 133"/>
          <p:cNvSpPr txBox="1"/>
          <p:nvPr/>
        </p:nvSpPr>
        <p:spPr>
          <a:xfrm>
            <a:off x="7074360" y="258300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0.601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79" name="TextShape 134"/>
          <p:cNvSpPr txBox="1"/>
          <p:nvPr/>
        </p:nvSpPr>
        <p:spPr>
          <a:xfrm>
            <a:off x="7549200" y="258300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0.573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80" name="TextShape 135"/>
          <p:cNvSpPr txBox="1"/>
          <p:nvPr/>
        </p:nvSpPr>
        <p:spPr>
          <a:xfrm>
            <a:off x="8024040" y="258300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0.590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81" name="Line 136"/>
          <p:cNvSpPr/>
          <p:nvPr/>
        </p:nvSpPr>
        <p:spPr>
          <a:xfrm flipV="1">
            <a:off x="8885520" y="2543400"/>
            <a:ext cx="0" cy="15336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TextShape 137"/>
          <p:cNvSpPr txBox="1"/>
          <p:nvPr/>
        </p:nvSpPr>
        <p:spPr>
          <a:xfrm>
            <a:off x="8498880" y="2583000"/>
            <a:ext cx="34956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0.625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83" name="Line 138"/>
          <p:cNvSpPr/>
          <p:nvPr/>
        </p:nvSpPr>
        <p:spPr>
          <a:xfrm>
            <a:off x="5760000" y="2772000"/>
            <a:ext cx="3600000" cy="0"/>
          </a:xfrm>
          <a:prstGeom prst="line">
            <a:avLst/>
          </a:prstGeom>
          <a:ln w="432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TextShape 139"/>
          <p:cNvSpPr txBox="1"/>
          <p:nvPr/>
        </p:nvSpPr>
        <p:spPr>
          <a:xfrm>
            <a:off x="8974080" y="2583000"/>
            <a:ext cx="132120" cy="1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–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85" name="TextShape 140"/>
          <p:cNvSpPr txBox="1"/>
          <p:nvPr/>
        </p:nvSpPr>
        <p:spPr>
          <a:xfrm>
            <a:off x="3528000" y="3036960"/>
            <a:ext cx="2592720" cy="20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600" b="0" strike="noStrike" spc="-1">
                <a:solidFill>
                  <a:srgbClr val="000000"/>
                </a:solidFill>
                <a:latin typeface="Calibri"/>
              </a:rPr>
              <a:t>Baseline </a:t>
            </a:r>
            <a:r>
              <a:rPr lang="en-GB" sz="1600" b="0" strike="noStrike" spc="-1">
                <a:solidFill>
                  <a:srgbClr val="0084D1"/>
                </a:solidFill>
                <a:latin typeface="Calibri"/>
              </a:rPr>
              <a:t>results summary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</a:rPr>
              <a:t> (LDA)</a:t>
            </a:r>
            <a:endParaRPr lang="en-GB" sz="1600" b="0" strike="noStrike" spc="-1">
              <a:latin typeface="Calibri"/>
            </a:endParaRPr>
          </a:p>
        </p:txBody>
      </p:sp>
      <p:sp>
        <p:nvSpPr>
          <p:cNvPr id="386" name="Line 141"/>
          <p:cNvSpPr/>
          <p:nvPr/>
        </p:nvSpPr>
        <p:spPr>
          <a:xfrm>
            <a:off x="2916000" y="3266280"/>
            <a:ext cx="4320000" cy="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TextShape 142"/>
          <p:cNvSpPr txBox="1"/>
          <p:nvPr/>
        </p:nvSpPr>
        <p:spPr>
          <a:xfrm>
            <a:off x="3960360" y="3343320"/>
            <a:ext cx="2919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class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88" name="TextShape 143"/>
          <p:cNvSpPr txBox="1"/>
          <p:nvPr/>
        </p:nvSpPr>
        <p:spPr>
          <a:xfrm>
            <a:off x="4617720" y="3343320"/>
            <a:ext cx="56304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Precision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89" name="TextShape 144"/>
          <p:cNvSpPr txBox="1"/>
          <p:nvPr/>
        </p:nvSpPr>
        <p:spPr>
          <a:xfrm>
            <a:off x="5339880" y="3343320"/>
            <a:ext cx="36720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Recall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90" name="TextShape 145"/>
          <p:cNvSpPr txBox="1"/>
          <p:nvPr/>
        </p:nvSpPr>
        <p:spPr>
          <a:xfrm>
            <a:off x="5894640" y="3343320"/>
            <a:ext cx="52488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F1 Score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91" name="Line 146"/>
          <p:cNvSpPr/>
          <p:nvPr/>
        </p:nvSpPr>
        <p:spPr>
          <a:xfrm>
            <a:off x="2916000" y="3510720"/>
            <a:ext cx="4320000" cy="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TextShape 147"/>
          <p:cNvSpPr txBox="1"/>
          <p:nvPr/>
        </p:nvSpPr>
        <p:spPr>
          <a:xfrm>
            <a:off x="6596280" y="3343320"/>
            <a:ext cx="55440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Accuracy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93" name="TextShape 148"/>
          <p:cNvSpPr txBox="1"/>
          <p:nvPr/>
        </p:nvSpPr>
        <p:spPr>
          <a:xfrm>
            <a:off x="3227400" y="3652200"/>
            <a:ext cx="204120" cy="16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SO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94" name="TextShape 149"/>
          <p:cNvSpPr txBox="1"/>
          <p:nvPr/>
        </p:nvSpPr>
        <p:spPr>
          <a:xfrm>
            <a:off x="3436560" y="3712320"/>
            <a:ext cx="407520" cy="15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A cous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95" name="TextShape 150"/>
          <p:cNvSpPr txBox="1"/>
          <p:nvPr/>
        </p:nvSpPr>
        <p:spPr>
          <a:xfrm>
            <a:off x="3960360" y="3551400"/>
            <a:ext cx="47304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non-AD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96" name="TextShape 151"/>
          <p:cNvSpPr txBox="1"/>
          <p:nvPr/>
        </p:nvSpPr>
        <p:spPr>
          <a:xfrm>
            <a:off x="4617720" y="355140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0.56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97" name="TextShape 152"/>
          <p:cNvSpPr txBox="1"/>
          <p:nvPr/>
        </p:nvSpPr>
        <p:spPr>
          <a:xfrm>
            <a:off x="5339880" y="355140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0.61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98" name="TextShape 153"/>
          <p:cNvSpPr txBox="1"/>
          <p:nvPr/>
        </p:nvSpPr>
        <p:spPr>
          <a:xfrm>
            <a:off x="5894640" y="355140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399" name="TextShape 154"/>
          <p:cNvSpPr txBox="1"/>
          <p:nvPr/>
        </p:nvSpPr>
        <p:spPr>
          <a:xfrm>
            <a:off x="6596280" y="3634560"/>
            <a:ext cx="272160" cy="18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0.56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00" name="TextShape 155"/>
          <p:cNvSpPr txBox="1"/>
          <p:nvPr/>
        </p:nvSpPr>
        <p:spPr>
          <a:xfrm>
            <a:off x="3960360" y="3681360"/>
            <a:ext cx="208440" cy="18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AD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01" name="TextShape 156"/>
          <p:cNvSpPr txBox="1"/>
          <p:nvPr/>
        </p:nvSpPr>
        <p:spPr>
          <a:xfrm>
            <a:off x="4617720" y="3681360"/>
            <a:ext cx="272160" cy="18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02" name="TextShape 157"/>
          <p:cNvSpPr txBox="1"/>
          <p:nvPr/>
        </p:nvSpPr>
        <p:spPr>
          <a:xfrm>
            <a:off x="5339880" y="3681360"/>
            <a:ext cx="272160" cy="18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03" name="TextShape 158"/>
          <p:cNvSpPr txBox="1"/>
          <p:nvPr/>
        </p:nvSpPr>
        <p:spPr>
          <a:xfrm>
            <a:off x="5894640" y="3681360"/>
            <a:ext cx="272160" cy="18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04" name="TextShape 159"/>
          <p:cNvSpPr txBox="1"/>
          <p:nvPr/>
        </p:nvSpPr>
        <p:spPr>
          <a:xfrm>
            <a:off x="3233880" y="4026960"/>
            <a:ext cx="178560" cy="169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ST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05" name="TextShape 160"/>
          <p:cNvSpPr txBox="1"/>
          <p:nvPr/>
        </p:nvSpPr>
        <p:spPr>
          <a:xfrm>
            <a:off x="3416760" y="4086720"/>
            <a:ext cx="407520" cy="15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A cous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06" name="TextShape 161"/>
          <p:cNvSpPr txBox="1"/>
          <p:nvPr/>
        </p:nvSpPr>
        <p:spPr>
          <a:xfrm>
            <a:off x="3960360" y="3925440"/>
            <a:ext cx="47304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non-AD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07" name="TextShape 162"/>
          <p:cNvSpPr txBox="1"/>
          <p:nvPr/>
        </p:nvSpPr>
        <p:spPr>
          <a:xfrm>
            <a:off x="4617720" y="392544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08" name="TextShape 163"/>
          <p:cNvSpPr txBox="1"/>
          <p:nvPr/>
        </p:nvSpPr>
        <p:spPr>
          <a:xfrm>
            <a:off x="5339880" y="392544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09" name="TextShape 164"/>
          <p:cNvSpPr txBox="1"/>
          <p:nvPr/>
        </p:nvSpPr>
        <p:spPr>
          <a:xfrm>
            <a:off x="5894640" y="392544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0.57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10" name="TextShape 165"/>
          <p:cNvSpPr txBox="1"/>
          <p:nvPr/>
        </p:nvSpPr>
        <p:spPr>
          <a:xfrm>
            <a:off x="6596280" y="400824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11" name="TextShape 166"/>
          <p:cNvSpPr txBox="1"/>
          <p:nvPr/>
        </p:nvSpPr>
        <p:spPr>
          <a:xfrm>
            <a:off x="3960360" y="4091760"/>
            <a:ext cx="20844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AD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12" name="TextShape 167"/>
          <p:cNvSpPr txBox="1"/>
          <p:nvPr/>
        </p:nvSpPr>
        <p:spPr>
          <a:xfrm>
            <a:off x="4617720" y="409176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13" name="TextShape 168"/>
          <p:cNvSpPr txBox="1"/>
          <p:nvPr/>
        </p:nvSpPr>
        <p:spPr>
          <a:xfrm>
            <a:off x="5339880" y="409176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0.75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14" name="Line 169"/>
          <p:cNvSpPr/>
          <p:nvPr/>
        </p:nvSpPr>
        <p:spPr>
          <a:xfrm>
            <a:off x="2916000" y="4290480"/>
            <a:ext cx="4320000" cy="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TextShape 170"/>
          <p:cNvSpPr txBox="1"/>
          <p:nvPr/>
        </p:nvSpPr>
        <p:spPr>
          <a:xfrm>
            <a:off x="5894640" y="409176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16" name="TextShape 171"/>
          <p:cNvSpPr txBox="1"/>
          <p:nvPr/>
        </p:nvSpPr>
        <p:spPr>
          <a:xfrm>
            <a:off x="3227400" y="4432320"/>
            <a:ext cx="204120" cy="16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SO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17" name="TextShape 172"/>
          <p:cNvSpPr txBox="1"/>
          <p:nvPr/>
        </p:nvSpPr>
        <p:spPr>
          <a:xfrm>
            <a:off x="3436560" y="4493880"/>
            <a:ext cx="328320" cy="15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l i n g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18" name="TextShape 173"/>
          <p:cNvSpPr txBox="1"/>
          <p:nvPr/>
        </p:nvSpPr>
        <p:spPr>
          <a:xfrm>
            <a:off x="3960360" y="4331520"/>
            <a:ext cx="47304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non-AD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19" name="TextShape 174"/>
          <p:cNvSpPr txBox="1"/>
          <p:nvPr/>
        </p:nvSpPr>
        <p:spPr>
          <a:xfrm>
            <a:off x="4617720" y="433152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0.76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20" name="TextShape 175"/>
          <p:cNvSpPr txBox="1"/>
          <p:nvPr/>
        </p:nvSpPr>
        <p:spPr>
          <a:xfrm>
            <a:off x="5339880" y="433152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21" name="TextShape 176"/>
          <p:cNvSpPr txBox="1"/>
          <p:nvPr/>
        </p:nvSpPr>
        <p:spPr>
          <a:xfrm>
            <a:off x="5894640" y="433152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22" name="TextShape 177"/>
          <p:cNvSpPr txBox="1"/>
          <p:nvPr/>
        </p:nvSpPr>
        <p:spPr>
          <a:xfrm>
            <a:off x="6596280" y="441432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23" name="TextShape 178"/>
          <p:cNvSpPr txBox="1"/>
          <p:nvPr/>
        </p:nvSpPr>
        <p:spPr>
          <a:xfrm>
            <a:off x="3960360" y="4497120"/>
            <a:ext cx="20844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AD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24" name="TextShape 179"/>
          <p:cNvSpPr txBox="1"/>
          <p:nvPr/>
        </p:nvSpPr>
        <p:spPr>
          <a:xfrm>
            <a:off x="4617720" y="449712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25" name="TextShape 180"/>
          <p:cNvSpPr txBox="1"/>
          <p:nvPr/>
        </p:nvSpPr>
        <p:spPr>
          <a:xfrm>
            <a:off x="5339880" y="449712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0.76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26" name="TextShape 181"/>
          <p:cNvSpPr txBox="1"/>
          <p:nvPr/>
        </p:nvSpPr>
        <p:spPr>
          <a:xfrm>
            <a:off x="5894640" y="449712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27" name="TextShape 182"/>
          <p:cNvSpPr txBox="1"/>
          <p:nvPr/>
        </p:nvSpPr>
        <p:spPr>
          <a:xfrm>
            <a:off x="3233880" y="4806720"/>
            <a:ext cx="178560" cy="16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ST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28" name="TextShape 183"/>
          <p:cNvSpPr txBox="1"/>
          <p:nvPr/>
        </p:nvSpPr>
        <p:spPr>
          <a:xfrm>
            <a:off x="3416760" y="4867920"/>
            <a:ext cx="328320" cy="15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l i n g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29" name="TextShape 184"/>
          <p:cNvSpPr txBox="1"/>
          <p:nvPr/>
        </p:nvSpPr>
        <p:spPr>
          <a:xfrm>
            <a:off x="3960360" y="4705560"/>
            <a:ext cx="473040" cy="18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non-AD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30" name="TextShape 185"/>
          <p:cNvSpPr txBox="1"/>
          <p:nvPr/>
        </p:nvSpPr>
        <p:spPr>
          <a:xfrm>
            <a:off x="4617720" y="4705560"/>
            <a:ext cx="272160" cy="18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31" name="TextShape 186"/>
          <p:cNvSpPr txBox="1"/>
          <p:nvPr/>
        </p:nvSpPr>
        <p:spPr>
          <a:xfrm>
            <a:off x="5339880" y="4705560"/>
            <a:ext cx="272160" cy="18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0.87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32" name="TextShape 187"/>
          <p:cNvSpPr txBox="1"/>
          <p:nvPr/>
        </p:nvSpPr>
        <p:spPr>
          <a:xfrm>
            <a:off x="5894640" y="4705560"/>
            <a:ext cx="272160" cy="189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33" name="TextShape 188"/>
          <p:cNvSpPr txBox="1"/>
          <p:nvPr/>
        </p:nvSpPr>
        <p:spPr>
          <a:xfrm>
            <a:off x="6596280" y="478872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0.75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34" name="TextShape 189"/>
          <p:cNvSpPr txBox="1"/>
          <p:nvPr/>
        </p:nvSpPr>
        <p:spPr>
          <a:xfrm>
            <a:off x="3960360" y="4871520"/>
            <a:ext cx="20844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AD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35" name="TextShape 190"/>
          <p:cNvSpPr txBox="1"/>
          <p:nvPr/>
        </p:nvSpPr>
        <p:spPr>
          <a:xfrm>
            <a:off x="4617720" y="487152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0.83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36" name="TextShape 191"/>
          <p:cNvSpPr txBox="1"/>
          <p:nvPr/>
        </p:nvSpPr>
        <p:spPr>
          <a:xfrm>
            <a:off x="5339880" y="487152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0.62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37" name="Line 192"/>
          <p:cNvSpPr/>
          <p:nvPr/>
        </p:nvSpPr>
        <p:spPr>
          <a:xfrm>
            <a:off x="2916000" y="5074920"/>
            <a:ext cx="4320000" cy="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TextShape 193"/>
          <p:cNvSpPr txBox="1"/>
          <p:nvPr/>
        </p:nvSpPr>
        <p:spPr>
          <a:xfrm>
            <a:off x="5894640" y="4871520"/>
            <a:ext cx="272160" cy="189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0.71</a:t>
            </a:r>
            <a:endParaRPr lang="en-GB" sz="1200" b="0" strike="noStrike" spc="-1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381960" y="182520"/>
            <a:ext cx="8600760" cy="5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18FD7"/>
                </a:solidFill>
                <a:latin typeface="Calibri"/>
                <a:ea typeface="DejaVu Sans"/>
              </a:rPr>
              <a:t>Baseline results for MMSE score regression 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440" name="TextShape 2"/>
          <p:cNvSpPr txBox="1"/>
          <p:nvPr/>
        </p:nvSpPr>
        <p:spPr>
          <a:xfrm>
            <a:off x="2988000" y="856800"/>
            <a:ext cx="4158360" cy="27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600" b="0" strike="noStrike" spc="-1">
                <a:solidFill>
                  <a:srgbClr val="000000"/>
                </a:solidFill>
                <a:latin typeface="Calibri"/>
              </a:rPr>
              <a:t> LOSO </a:t>
            </a:r>
            <a:r>
              <a:rPr lang="en-GB" sz="1600" b="0" strike="noStrike" spc="-1">
                <a:solidFill>
                  <a:srgbClr val="0084D1"/>
                </a:solidFill>
                <a:latin typeface="Calibri"/>
              </a:rPr>
              <a:t>cross validation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</a:rPr>
              <a:t> (chance RMSE = 7.18)</a:t>
            </a:r>
            <a:endParaRPr lang="en-GB" sz="1600" b="0" strike="noStrike" spc="-1">
              <a:latin typeface="Calibri"/>
            </a:endParaRPr>
          </a:p>
        </p:txBody>
      </p:sp>
      <p:sp>
        <p:nvSpPr>
          <p:cNvPr id="441" name="Line 3"/>
          <p:cNvSpPr/>
          <p:nvPr/>
        </p:nvSpPr>
        <p:spPr>
          <a:xfrm>
            <a:off x="2226960" y="1164240"/>
            <a:ext cx="5176800" cy="0"/>
          </a:xfrm>
          <a:prstGeom prst="line">
            <a:avLst/>
          </a:prstGeom>
          <a:ln w="3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TextShape 4"/>
          <p:cNvSpPr txBox="1"/>
          <p:nvPr/>
        </p:nvSpPr>
        <p:spPr>
          <a:xfrm>
            <a:off x="2333160" y="1237680"/>
            <a:ext cx="53424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Features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43" name="TextShape 5"/>
          <p:cNvSpPr txBox="1"/>
          <p:nvPr/>
        </p:nvSpPr>
        <p:spPr>
          <a:xfrm>
            <a:off x="3233160" y="1237680"/>
            <a:ext cx="41256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Linear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44" name="TextShape 6"/>
          <p:cNvSpPr txBox="1"/>
          <p:nvPr/>
        </p:nvSpPr>
        <p:spPr>
          <a:xfrm>
            <a:off x="3859200" y="1237680"/>
            <a:ext cx="21096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DT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45" name="TextShape 7"/>
          <p:cNvSpPr txBox="1"/>
          <p:nvPr/>
        </p:nvSpPr>
        <p:spPr>
          <a:xfrm>
            <a:off x="5141160" y="1237680"/>
            <a:ext cx="20268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GP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46" name="TextShape 8"/>
          <p:cNvSpPr txBox="1"/>
          <p:nvPr/>
        </p:nvSpPr>
        <p:spPr>
          <a:xfrm>
            <a:off x="5630760" y="1237680"/>
            <a:ext cx="34380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SVM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47" name="Line 9"/>
          <p:cNvSpPr/>
          <p:nvPr/>
        </p:nvSpPr>
        <p:spPr>
          <a:xfrm flipV="1">
            <a:off x="6848280" y="1347480"/>
            <a:ext cx="0" cy="184680"/>
          </a:xfrm>
          <a:prstGeom prst="line">
            <a:avLst/>
          </a:prstGeom>
          <a:ln w="3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TextShape 10"/>
          <p:cNvSpPr txBox="1"/>
          <p:nvPr/>
        </p:nvSpPr>
        <p:spPr>
          <a:xfrm>
            <a:off x="6186960" y="1237680"/>
            <a:ext cx="55620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LSBoost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49" name="Line 11"/>
          <p:cNvSpPr/>
          <p:nvPr/>
        </p:nvSpPr>
        <p:spPr>
          <a:xfrm>
            <a:off x="2226960" y="1427400"/>
            <a:ext cx="5176800" cy="0"/>
          </a:xfrm>
          <a:prstGeom prst="line">
            <a:avLst/>
          </a:prstGeom>
          <a:ln w="3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0" name="TextShape 12"/>
          <p:cNvSpPr txBox="1"/>
          <p:nvPr/>
        </p:nvSpPr>
        <p:spPr>
          <a:xfrm>
            <a:off x="6954480" y="1237680"/>
            <a:ext cx="35280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mean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51" name="TextShape 13"/>
          <p:cNvSpPr txBox="1"/>
          <p:nvPr/>
        </p:nvSpPr>
        <p:spPr>
          <a:xfrm>
            <a:off x="2333160" y="1500840"/>
            <a:ext cx="56916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emobase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52" name="TextShape 14"/>
          <p:cNvSpPr txBox="1"/>
          <p:nvPr/>
        </p:nvSpPr>
        <p:spPr>
          <a:xfrm>
            <a:off x="3233160" y="1500840"/>
            <a:ext cx="28044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7.44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53" name="TextShape 15"/>
          <p:cNvSpPr txBox="1"/>
          <p:nvPr/>
        </p:nvSpPr>
        <p:spPr>
          <a:xfrm>
            <a:off x="3859200" y="1500840"/>
            <a:ext cx="28008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7.29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54" name="TextShape 16"/>
          <p:cNvSpPr txBox="1"/>
          <p:nvPr/>
        </p:nvSpPr>
        <p:spPr>
          <a:xfrm>
            <a:off x="5141160" y="1500840"/>
            <a:ext cx="28044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7.71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55" name="TextShape 17"/>
          <p:cNvSpPr txBox="1"/>
          <p:nvPr/>
        </p:nvSpPr>
        <p:spPr>
          <a:xfrm>
            <a:off x="5630760" y="1500840"/>
            <a:ext cx="28044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7.71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56" name="Line 18"/>
          <p:cNvSpPr/>
          <p:nvPr/>
        </p:nvSpPr>
        <p:spPr>
          <a:xfrm flipV="1">
            <a:off x="6848280" y="1539360"/>
            <a:ext cx="0" cy="184680"/>
          </a:xfrm>
          <a:prstGeom prst="line">
            <a:avLst/>
          </a:prstGeom>
          <a:ln w="3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TextShape 19"/>
          <p:cNvSpPr txBox="1"/>
          <p:nvPr/>
        </p:nvSpPr>
        <p:spPr>
          <a:xfrm>
            <a:off x="6186960" y="1500840"/>
            <a:ext cx="28044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8.33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58" name="TextShape 20"/>
          <p:cNvSpPr txBox="1"/>
          <p:nvPr/>
        </p:nvSpPr>
        <p:spPr>
          <a:xfrm>
            <a:off x="6954480" y="1500840"/>
            <a:ext cx="28044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7.70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59" name="TextShape 21"/>
          <p:cNvSpPr txBox="1"/>
          <p:nvPr/>
        </p:nvSpPr>
        <p:spPr>
          <a:xfrm>
            <a:off x="2333160" y="1685160"/>
            <a:ext cx="61452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ComParE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60" name="TextShape 22"/>
          <p:cNvSpPr txBox="1"/>
          <p:nvPr/>
        </p:nvSpPr>
        <p:spPr>
          <a:xfrm>
            <a:off x="3233160" y="1685160"/>
            <a:ext cx="35964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15.69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61" name="TextShape 23"/>
          <p:cNvSpPr txBox="1"/>
          <p:nvPr/>
        </p:nvSpPr>
        <p:spPr>
          <a:xfrm>
            <a:off x="3859200" y="1685160"/>
            <a:ext cx="28008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7.29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62" name="TextShape 24"/>
          <p:cNvSpPr txBox="1"/>
          <p:nvPr/>
        </p:nvSpPr>
        <p:spPr>
          <a:xfrm>
            <a:off x="5141160" y="1685160"/>
            <a:ext cx="28044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7.67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63" name="TextShape 25"/>
          <p:cNvSpPr txBox="1"/>
          <p:nvPr/>
        </p:nvSpPr>
        <p:spPr>
          <a:xfrm>
            <a:off x="5630760" y="1685160"/>
            <a:ext cx="28044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7.63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64" name="Line 26"/>
          <p:cNvSpPr/>
          <p:nvPr/>
        </p:nvSpPr>
        <p:spPr>
          <a:xfrm flipV="1">
            <a:off x="6848280" y="1724040"/>
            <a:ext cx="0" cy="183960"/>
          </a:xfrm>
          <a:prstGeom prst="line">
            <a:avLst/>
          </a:prstGeom>
          <a:ln w="3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TextShape 27"/>
          <p:cNvSpPr txBox="1"/>
          <p:nvPr/>
        </p:nvSpPr>
        <p:spPr>
          <a:xfrm>
            <a:off x="6186960" y="1685160"/>
            <a:ext cx="28044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7.84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66" name="TextShape 28"/>
          <p:cNvSpPr txBox="1"/>
          <p:nvPr/>
        </p:nvSpPr>
        <p:spPr>
          <a:xfrm>
            <a:off x="6954480" y="1685160"/>
            <a:ext cx="28044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9.22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67" name="TextShape 29"/>
          <p:cNvSpPr txBox="1"/>
          <p:nvPr/>
        </p:nvSpPr>
        <p:spPr>
          <a:xfrm>
            <a:off x="2333160" y="1870200"/>
            <a:ext cx="683280" cy="21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eGeMAPS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68" name="TextShape 30"/>
          <p:cNvSpPr txBox="1"/>
          <p:nvPr/>
        </p:nvSpPr>
        <p:spPr>
          <a:xfrm>
            <a:off x="3233160" y="1870200"/>
            <a:ext cx="280440" cy="21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8.08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69" name="TextShape 31"/>
          <p:cNvSpPr txBox="1"/>
          <p:nvPr/>
        </p:nvSpPr>
        <p:spPr>
          <a:xfrm>
            <a:off x="3859200" y="1870200"/>
            <a:ext cx="280080" cy="21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7.31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70" name="TextShape 32"/>
          <p:cNvSpPr txBox="1"/>
          <p:nvPr/>
        </p:nvSpPr>
        <p:spPr>
          <a:xfrm>
            <a:off x="5141160" y="1870200"/>
            <a:ext cx="280440" cy="21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7.72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71" name="TextShape 33"/>
          <p:cNvSpPr txBox="1"/>
          <p:nvPr/>
        </p:nvSpPr>
        <p:spPr>
          <a:xfrm>
            <a:off x="5630760" y="1870200"/>
            <a:ext cx="280440" cy="21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8.55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72" name="Line 34"/>
          <p:cNvSpPr/>
          <p:nvPr/>
        </p:nvSpPr>
        <p:spPr>
          <a:xfrm flipV="1">
            <a:off x="6848280" y="1908000"/>
            <a:ext cx="0" cy="184320"/>
          </a:xfrm>
          <a:prstGeom prst="line">
            <a:avLst/>
          </a:prstGeom>
          <a:ln w="3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TextShape 35"/>
          <p:cNvSpPr txBox="1"/>
          <p:nvPr/>
        </p:nvSpPr>
        <p:spPr>
          <a:xfrm>
            <a:off x="6186960" y="1870200"/>
            <a:ext cx="280440" cy="21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8.68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74" name="TextShape 36"/>
          <p:cNvSpPr txBox="1"/>
          <p:nvPr/>
        </p:nvSpPr>
        <p:spPr>
          <a:xfrm>
            <a:off x="6954480" y="1870200"/>
            <a:ext cx="280440" cy="21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8.07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75" name="TextShape 37"/>
          <p:cNvSpPr txBox="1"/>
          <p:nvPr/>
        </p:nvSpPr>
        <p:spPr>
          <a:xfrm>
            <a:off x="2333160" y="2054880"/>
            <a:ext cx="465120" cy="21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MRCG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76" name="TextShape 38"/>
          <p:cNvSpPr txBox="1"/>
          <p:nvPr/>
        </p:nvSpPr>
        <p:spPr>
          <a:xfrm>
            <a:off x="3233160" y="2054880"/>
            <a:ext cx="359640" cy="21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13.46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77" name="TextShape 39"/>
          <p:cNvSpPr txBox="1"/>
          <p:nvPr/>
        </p:nvSpPr>
        <p:spPr>
          <a:xfrm>
            <a:off x="3859200" y="2054880"/>
            <a:ext cx="318600" cy="21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84D1"/>
                </a:solidFill>
                <a:latin typeface="Calibri"/>
              </a:rPr>
              <a:t>7.28,</a:t>
            </a:r>
          </a:p>
        </p:txBody>
      </p:sp>
      <p:sp>
        <p:nvSpPr>
          <p:cNvPr id="478" name="TextShape 40"/>
          <p:cNvSpPr txBox="1"/>
          <p:nvPr/>
        </p:nvSpPr>
        <p:spPr>
          <a:xfrm>
            <a:off x="4216320" y="2073960"/>
            <a:ext cx="777600" cy="182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r = −0.76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79" name="TextShape 41"/>
          <p:cNvSpPr txBox="1"/>
          <p:nvPr/>
        </p:nvSpPr>
        <p:spPr>
          <a:xfrm>
            <a:off x="5140440" y="2054880"/>
            <a:ext cx="280440" cy="21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7.65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80" name="TextShape 42"/>
          <p:cNvSpPr txBox="1"/>
          <p:nvPr/>
        </p:nvSpPr>
        <p:spPr>
          <a:xfrm>
            <a:off x="5630040" y="2054880"/>
            <a:ext cx="280440" cy="21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7.50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81" name="Line 43"/>
          <p:cNvSpPr/>
          <p:nvPr/>
        </p:nvSpPr>
        <p:spPr>
          <a:xfrm flipV="1">
            <a:off x="6848280" y="2092320"/>
            <a:ext cx="0" cy="184680"/>
          </a:xfrm>
          <a:prstGeom prst="line">
            <a:avLst/>
          </a:prstGeom>
          <a:ln w="3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TextShape 44"/>
          <p:cNvSpPr txBox="1"/>
          <p:nvPr/>
        </p:nvSpPr>
        <p:spPr>
          <a:xfrm>
            <a:off x="6186240" y="2054880"/>
            <a:ext cx="280800" cy="21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8.02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83" name="TextShape 45"/>
          <p:cNvSpPr txBox="1"/>
          <p:nvPr/>
        </p:nvSpPr>
        <p:spPr>
          <a:xfrm>
            <a:off x="6954480" y="2054880"/>
            <a:ext cx="280440" cy="21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8.78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84" name="TextShape 46"/>
          <p:cNvSpPr txBox="1"/>
          <p:nvPr/>
        </p:nvSpPr>
        <p:spPr>
          <a:xfrm>
            <a:off x="2333160" y="2238480"/>
            <a:ext cx="54540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Minimal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85" name="TextShape 47"/>
          <p:cNvSpPr txBox="1"/>
          <p:nvPr/>
        </p:nvSpPr>
        <p:spPr>
          <a:xfrm>
            <a:off x="3233160" y="2238480"/>
            <a:ext cx="28044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7.39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86" name="TextShape 48"/>
          <p:cNvSpPr txBox="1"/>
          <p:nvPr/>
        </p:nvSpPr>
        <p:spPr>
          <a:xfrm>
            <a:off x="3859200" y="2238480"/>
            <a:ext cx="28008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7.60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87" name="TextShape 49"/>
          <p:cNvSpPr txBox="1"/>
          <p:nvPr/>
        </p:nvSpPr>
        <p:spPr>
          <a:xfrm>
            <a:off x="5141160" y="2238480"/>
            <a:ext cx="28044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7.18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88" name="TextShape 50"/>
          <p:cNvSpPr txBox="1"/>
          <p:nvPr/>
        </p:nvSpPr>
        <p:spPr>
          <a:xfrm>
            <a:off x="5630760" y="2238480"/>
            <a:ext cx="28044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8.01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89" name="Line 51"/>
          <p:cNvSpPr/>
          <p:nvPr/>
        </p:nvSpPr>
        <p:spPr>
          <a:xfrm flipV="1">
            <a:off x="6848280" y="2277000"/>
            <a:ext cx="0" cy="184680"/>
          </a:xfrm>
          <a:prstGeom prst="line">
            <a:avLst/>
          </a:prstGeom>
          <a:ln w="3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0" name="TextShape 52"/>
          <p:cNvSpPr txBox="1"/>
          <p:nvPr/>
        </p:nvSpPr>
        <p:spPr>
          <a:xfrm>
            <a:off x="6186960" y="2238480"/>
            <a:ext cx="28044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7.14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91" name="TextShape 53"/>
          <p:cNvSpPr txBox="1"/>
          <p:nvPr/>
        </p:nvSpPr>
        <p:spPr>
          <a:xfrm>
            <a:off x="6954480" y="2238480"/>
            <a:ext cx="28044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7.46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92" name="TextShape 54"/>
          <p:cNvSpPr txBox="1"/>
          <p:nvPr/>
        </p:nvSpPr>
        <p:spPr>
          <a:xfrm>
            <a:off x="2333160" y="2423160"/>
            <a:ext cx="64440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Linguistic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93" name="TextShape 55"/>
          <p:cNvSpPr txBox="1"/>
          <p:nvPr/>
        </p:nvSpPr>
        <p:spPr>
          <a:xfrm>
            <a:off x="3233160" y="2423160"/>
            <a:ext cx="28044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6.15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94" name="TextShape 56"/>
          <p:cNvSpPr txBox="1"/>
          <p:nvPr/>
        </p:nvSpPr>
        <p:spPr>
          <a:xfrm>
            <a:off x="3859200" y="2423160"/>
            <a:ext cx="31860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84D1"/>
                </a:solidFill>
                <a:latin typeface="Calibri"/>
              </a:rPr>
              <a:t>4.38,</a:t>
            </a:r>
          </a:p>
        </p:txBody>
      </p:sp>
      <p:sp>
        <p:nvSpPr>
          <p:cNvPr id="495" name="TextShape 57"/>
          <p:cNvSpPr txBox="1"/>
          <p:nvPr/>
        </p:nvSpPr>
        <p:spPr>
          <a:xfrm>
            <a:off x="4216320" y="2443320"/>
            <a:ext cx="644400" cy="18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r = 0.79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96" name="TextShape 58"/>
          <p:cNvSpPr txBox="1"/>
          <p:nvPr/>
        </p:nvSpPr>
        <p:spPr>
          <a:xfrm>
            <a:off x="5140440" y="2423160"/>
            <a:ext cx="28044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7.92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97" name="TextShape 59"/>
          <p:cNvSpPr txBox="1"/>
          <p:nvPr/>
        </p:nvSpPr>
        <p:spPr>
          <a:xfrm>
            <a:off x="5630040" y="2423160"/>
            <a:ext cx="28044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6.34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498" name="Line 60"/>
          <p:cNvSpPr/>
          <p:nvPr/>
        </p:nvSpPr>
        <p:spPr>
          <a:xfrm flipV="1">
            <a:off x="6848280" y="2461680"/>
            <a:ext cx="0" cy="183960"/>
          </a:xfrm>
          <a:prstGeom prst="line">
            <a:avLst/>
          </a:prstGeom>
          <a:ln w="3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TextShape 61"/>
          <p:cNvSpPr txBox="1"/>
          <p:nvPr/>
        </p:nvSpPr>
        <p:spPr>
          <a:xfrm>
            <a:off x="6186240" y="2423160"/>
            <a:ext cx="28080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7.44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00" name="Line 62"/>
          <p:cNvSpPr/>
          <p:nvPr/>
        </p:nvSpPr>
        <p:spPr>
          <a:xfrm>
            <a:off x="2226960" y="2577600"/>
            <a:ext cx="5176800" cy="0"/>
          </a:xfrm>
          <a:prstGeom prst="line">
            <a:avLst/>
          </a:prstGeom>
          <a:ln w="3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TextShape 63"/>
          <p:cNvSpPr txBox="1"/>
          <p:nvPr/>
        </p:nvSpPr>
        <p:spPr>
          <a:xfrm>
            <a:off x="6954480" y="2423160"/>
            <a:ext cx="280440" cy="21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6.45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02" name="TextShape 64"/>
          <p:cNvSpPr txBox="1"/>
          <p:nvPr/>
        </p:nvSpPr>
        <p:spPr>
          <a:xfrm>
            <a:off x="2333160" y="2614680"/>
            <a:ext cx="35280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mean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03" name="TextShape 65"/>
          <p:cNvSpPr txBox="1"/>
          <p:nvPr/>
        </p:nvSpPr>
        <p:spPr>
          <a:xfrm>
            <a:off x="3233160" y="2614680"/>
            <a:ext cx="28044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9.70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04" name="TextShape 66"/>
          <p:cNvSpPr txBox="1"/>
          <p:nvPr/>
        </p:nvSpPr>
        <p:spPr>
          <a:xfrm>
            <a:off x="3859200" y="2614680"/>
            <a:ext cx="28008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6.86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05" name="TextShape 67"/>
          <p:cNvSpPr txBox="1"/>
          <p:nvPr/>
        </p:nvSpPr>
        <p:spPr>
          <a:xfrm>
            <a:off x="5141160" y="2614680"/>
            <a:ext cx="28044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7.64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06" name="TextShape 68"/>
          <p:cNvSpPr txBox="1"/>
          <p:nvPr/>
        </p:nvSpPr>
        <p:spPr>
          <a:xfrm>
            <a:off x="5630760" y="2614680"/>
            <a:ext cx="28044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7.62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07" name="Line 69"/>
          <p:cNvSpPr/>
          <p:nvPr/>
        </p:nvSpPr>
        <p:spPr>
          <a:xfrm flipV="1">
            <a:off x="6848280" y="2652840"/>
            <a:ext cx="0" cy="184680"/>
          </a:xfrm>
          <a:prstGeom prst="line">
            <a:avLst/>
          </a:prstGeom>
          <a:ln w="3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TextShape 70"/>
          <p:cNvSpPr txBox="1"/>
          <p:nvPr/>
        </p:nvSpPr>
        <p:spPr>
          <a:xfrm>
            <a:off x="6186960" y="2614680"/>
            <a:ext cx="28044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7.91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09" name="Line 71"/>
          <p:cNvSpPr/>
          <p:nvPr/>
        </p:nvSpPr>
        <p:spPr>
          <a:xfrm>
            <a:off x="2226960" y="2840760"/>
            <a:ext cx="5176800" cy="0"/>
          </a:xfrm>
          <a:prstGeom prst="line">
            <a:avLst/>
          </a:prstGeom>
          <a:ln w="3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TextShape 72"/>
          <p:cNvSpPr txBox="1"/>
          <p:nvPr/>
        </p:nvSpPr>
        <p:spPr>
          <a:xfrm>
            <a:off x="6954480" y="2614680"/>
            <a:ext cx="158760" cy="21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–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11" name="Line 73"/>
          <p:cNvSpPr/>
          <p:nvPr/>
        </p:nvSpPr>
        <p:spPr>
          <a:xfrm>
            <a:off x="2226960" y="3365280"/>
            <a:ext cx="5176440" cy="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TextShape 74"/>
          <p:cNvSpPr txBox="1"/>
          <p:nvPr/>
        </p:nvSpPr>
        <p:spPr>
          <a:xfrm>
            <a:off x="3246840" y="3153960"/>
            <a:ext cx="3236400" cy="27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600" b="0" strike="noStrike" spc="-1">
                <a:solidFill>
                  <a:srgbClr val="000000"/>
                </a:solidFill>
                <a:latin typeface="Calibri"/>
              </a:rPr>
              <a:t>MMSE prediction </a:t>
            </a:r>
            <a:r>
              <a:rPr lang="en-GB" sz="1600" b="0" strike="noStrike" spc="-1">
                <a:solidFill>
                  <a:srgbClr val="0084D1"/>
                </a:solidFill>
                <a:latin typeface="Calibri"/>
              </a:rPr>
              <a:t>test </a:t>
            </a:r>
            <a:r>
              <a:rPr lang="en-GB" sz="1600" b="0" strike="noStrike" spc="-1">
                <a:solidFill>
                  <a:srgbClr val="000000"/>
                </a:solidFill>
                <a:latin typeface="Calibri"/>
              </a:rPr>
              <a:t>results.</a:t>
            </a:r>
            <a:endParaRPr lang="en-GB" sz="1600" b="0" strike="noStrike" spc="-1">
              <a:latin typeface="Calibri"/>
            </a:endParaRPr>
          </a:p>
        </p:txBody>
      </p:sp>
      <p:sp>
        <p:nvSpPr>
          <p:cNvPr id="513" name="TextShape 75"/>
          <p:cNvSpPr txBox="1"/>
          <p:nvPr/>
        </p:nvSpPr>
        <p:spPr>
          <a:xfrm>
            <a:off x="2336040" y="3438000"/>
            <a:ext cx="553680" cy="2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Features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14" name="TextShape 76"/>
          <p:cNvSpPr txBox="1"/>
          <p:nvPr/>
        </p:nvSpPr>
        <p:spPr>
          <a:xfrm>
            <a:off x="3258000" y="3438000"/>
            <a:ext cx="426240" cy="2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Linear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15" name="TextShape 77"/>
          <p:cNvSpPr txBox="1"/>
          <p:nvPr/>
        </p:nvSpPr>
        <p:spPr>
          <a:xfrm>
            <a:off x="3900240" y="3438000"/>
            <a:ext cx="218880" cy="2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DT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16" name="TextShape 78"/>
          <p:cNvSpPr txBox="1"/>
          <p:nvPr/>
        </p:nvSpPr>
        <p:spPr>
          <a:xfrm>
            <a:off x="5083920" y="3438000"/>
            <a:ext cx="210960" cy="2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GP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17" name="TextShape 79"/>
          <p:cNvSpPr txBox="1"/>
          <p:nvPr/>
        </p:nvSpPr>
        <p:spPr>
          <a:xfrm>
            <a:off x="5586120" y="3438000"/>
            <a:ext cx="354600" cy="2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SVM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18" name="Line 80"/>
          <p:cNvSpPr/>
          <p:nvPr/>
        </p:nvSpPr>
        <p:spPr>
          <a:xfrm flipV="1">
            <a:off x="6833880" y="3477240"/>
            <a:ext cx="0" cy="18936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9" name="TextShape 81"/>
          <p:cNvSpPr txBox="1"/>
          <p:nvPr/>
        </p:nvSpPr>
        <p:spPr>
          <a:xfrm>
            <a:off x="6155640" y="3438000"/>
            <a:ext cx="572760" cy="2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LSBoost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20" name="Line 82"/>
          <p:cNvSpPr/>
          <p:nvPr/>
        </p:nvSpPr>
        <p:spPr>
          <a:xfrm>
            <a:off x="2226960" y="3597840"/>
            <a:ext cx="5176440" cy="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1" name="TextShape 83"/>
          <p:cNvSpPr txBox="1"/>
          <p:nvPr/>
        </p:nvSpPr>
        <p:spPr>
          <a:xfrm>
            <a:off x="6942240" y="3438000"/>
            <a:ext cx="354600" cy="2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mean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22" name="TextShape 84"/>
          <p:cNvSpPr txBox="1"/>
          <p:nvPr/>
        </p:nvSpPr>
        <p:spPr>
          <a:xfrm>
            <a:off x="2336040" y="3634560"/>
            <a:ext cx="57240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emobase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23" name="TextShape 85"/>
          <p:cNvSpPr txBox="1"/>
          <p:nvPr/>
        </p:nvSpPr>
        <p:spPr>
          <a:xfrm>
            <a:off x="3258000" y="3634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6.80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24" name="TextShape 86"/>
          <p:cNvSpPr txBox="1"/>
          <p:nvPr/>
        </p:nvSpPr>
        <p:spPr>
          <a:xfrm>
            <a:off x="3900240" y="3634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6.78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25" name="TextShape 87"/>
          <p:cNvSpPr txBox="1"/>
          <p:nvPr/>
        </p:nvSpPr>
        <p:spPr>
          <a:xfrm>
            <a:off x="5083920" y="3634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6.36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26" name="TextShape 88"/>
          <p:cNvSpPr txBox="1"/>
          <p:nvPr/>
        </p:nvSpPr>
        <p:spPr>
          <a:xfrm>
            <a:off x="5586120" y="3634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6.18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27" name="Line 89"/>
          <p:cNvSpPr/>
          <p:nvPr/>
        </p:nvSpPr>
        <p:spPr>
          <a:xfrm flipV="1">
            <a:off x="6833880" y="3673800"/>
            <a:ext cx="0" cy="18828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8" name="TextShape 90"/>
          <p:cNvSpPr txBox="1"/>
          <p:nvPr/>
        </p:nvSpPr>
        <p:spPr>
          <a:xfrm>
            <a:off x="6155640" y="3634560"/>
            <a:ext cx="29160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6.73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29" name="TextShape 91"/>
          <p:cNvSpPr txBox="1"/>
          <p:nvPr/>
        </p:nvSpPr>
        <p:spPr>
          <a:xfrm>
            <a:off x="6942240" y="3634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6.57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30" name="TextShape 92"/>
          <p:cNvSpPr txBox="1"/>
          <p:nvPr/>
        </p:nvSpPr>
        <p:spPr>
          <a:xfrm>
            <a:off x="2336040" y="3823560"/>
            <a:ext cx="63648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ComParE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31" name="TextShape 93"/>
          <p:cNvSpPr txBox="1"/>
          <p:nvPr/>
        </p:nvSpPr>
        <p:spPr>
          <a:xfrm>
            <a:off x="3258000" y="3823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6.47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32" name="TextShape 94"/>
          <p:cNvSpPr txBox="1"/>
          <p:nvPr/>
        </p:nvSpPr>
        <p:spPr>
          <a:xfrm>
            <a:off x="3900240" y="3823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6.52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33" name="TextShape 95"/>
          <p:cNvSpPr txBox="1"/>
          <p:nvPr/>
        </p:nvSpPr>
        <p:spPr>
          <a:xfrm>
            <a:off x="5083920" y="3823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6.33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34" name="TextShape 96"/>
          <p:cNvSpPr txBox="1"/>
          <p:nvPr/>
        </p:nvSpPr>
        <p:spPr>
          <a:xfrm>
            <a:off x="5586120" y="3823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6.19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35" name="Line 97"/>
          <p:cNvSpPr/>
          <p:nvPr/>
        </p:nvSpPr>
        <p:spPr>
          <a:xfrm flipV="1">
            <a:off x="6833880" y="3862080"/>
            <a:ext cx="0" cy="18936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6" name="TextShape 98"/>
          <p:cNvSpPr txBox="1"/>
          <p:nvPr/>
        </p:nvSpPr>
        <p:spPr>
          <a:xfrm>
            <a:off x="6155640" y="3823560"/>
            <a:ext cx="29160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6.72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37" name="TextShape 99"/>
          <p:cNvSpPr txBox="1"/>
          <p:nvPr/>
        </p:nvSpPr>
        <p:spPr>
          <a:xfrm>
            <a:off x="6942240" y="3823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6.45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38" name="TextShape 100"/>
          <p:cNvSpPr txBox="1"/>
          <p:nvPr/>
        </p:nvSpPr>
        <p:spPr>
          <a:xfrm>
            <a:off x="2336040" y="4012200"/>
            <a:ext cx="70776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eGeMAPS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39" name="TextShape 101"/>
          <p:cNvSpPr txBox="1"/>
          <p:nvPr/>
        </p:nvSpPr>
        <p:spPr>
          <a:xfrm>
            <a:off x="3258000" y="401220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6.90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40" name="TextShape 102"/>
          <p:cNvSpPr txBox="1"/>
          <p:nvPr/>
        </p:nvSpPr>
        <p:spPr>
          <a:xfrm>
            <a:off x="3900240" y="401220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5.99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41" name="TextShape 103"/>
          <p:cNvSpPr txBox="1"/>
          <p:nvPr/>
        </p:nvSpPr>
        <p:spPr>
          <a:xfrm>
            <a:off x="5083920" y="401220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6.28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42" name="TextShape 104"/>
          <p:cNvSpPr txBox="1"/>
          <p:nvPr/>
        </p:nvSpPr>
        <p:spPr>
          <a:xfrm>
            <a:off x="5586120" y="401220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6.12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43" name="Line 105"/>
          <p:cNvSpPr/>
          <p:nvPr/>
        </p:nvSpPr>
        <p:spPr>
          <a:xfrm flipV="1">
            <a:off x="6833880" y="4051440"/>
            <a:ext cx="0" cy="18900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4" name="TextShape 106"/>
          <p:cNvSpPr txBox="1"/>
          <p:nvPr/>
        </p:nvSpPr>
        <p:spPr>
          <a:xfrm>
            <a:off x="6155640" y="4012200"/>
            <a:ext cx="29160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6.41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45" name="TextShape 107"/>
          <p:cNvSpPr txBox="1"/>
          <p:nvPr/>
        </p:nvSpPr>
        <p:spPr>
          <a:xfrm>
            <a:off x="6942240" y="401220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6.34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46" name="TextShape 108"/>
          <p:cNvSpPr txBox="1"/>
          <p:nvPr/>
        </p:nvSpPr>
        <p:spPr>
          <a:xfrm>
            <a:off x="2336040" y="4201560"/>
            <a:ext cx="47844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MRCG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47" name="TextShape 109"/>
          <p:cNvSpPr txBox="1"/>
          <p:nvPr/>
        </p:nvSpPr>
        <p:spPr>
          <a:xfrm>
            <a:off x="3258000" y="4201560"/>
            <a:ext cx="29124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6.70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48" name="TextShape 110"/>
          <p:cNvSpPr txBox="1"/>
          <p:nvPr/>
        </p:nvSpPr>
        <p:spPr>
          <a:xfrm>
            <a:off x="3900240" y="4201560"/>
            <a:ext cx="33264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84D1"/>
                </a:solidFill>
                <a:latin typeface="Calibri"/>
              </a:rPr>
              <a:t>6.14,</a:t>
            </a:r>
          </a:p>
        </p:txBody>
      </p:sp>
      <p:sp>
        <p:nvSpPr>
          <p:cNvPr id="549" name="TextShape 111"/>
          <p:cNvSpPr txBox="1"/>
          <p:nvPr/>
        </p:nvSpPr>
        <p:spPr>
          <a:xfrm>
            <a:off x="4266000" y="4222080"/>
            <a:ext cx="675000" cy="19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r = 0.22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50" name="TextShape 112"/>
          <p:cNvSpPr txBox="1"/>
          <p:nvPr/>
        </p:nvSpPr>
        <p:spPr>
          <a:xfrm>
            <a:off x="5083920" y="4201560"/>
            <a:ext cx="29124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6.33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51" name="TextShape 113"/>
          <p:cNvSpPr txBox="1"/>
          <p:nvPr/>
        </p:nvSpPr>
        <p:spPr>
          <a:xfrm>
            <a:off x="5585400" y="4201560"/>
            <a:ext cx="29124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6.20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52" name="Line 114"/>
          <p:cNvSpPr/>
          <p:nvPr/>
        </p:nvSpPr>
        <p:spPr>
          <a:xfrm flipV="1">
            <a:off x="6833880" y="4240440"/>
            <a:ext cx="0" cy="18936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3" name="TextShape 115"/>
          <p:cNvSpPr txBox="1"/>
          <p:nvPr/>
        </p:nvSpPr>
        <p:spPr>
          <a:xfrm>
            <a:off x="6154920" y="4201560"/>
            <a:ext cx="29160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6.31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54" name="TextShape 116"/>
          <p:cNvSpPr txBox="1"/>
          <p:nvPr/>
        </p:nvSpPr>
        <p:spPr>
          <a:xfrm>
            <a:off x="6942240" y="4201560"/>
            <a:ext cx="29124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6.33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55" name="TextShape 117"/>
          <p:cNvSpPr txBox="1"/>
          <p:nvPr/>
        </p:nvSpPr>
        <p:spPr>
          <a:xfrm>
            <a:off x="2336040" y="4390560"/>
            <a:ext cx="55872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Minimal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56" name="TextShape 118"/>
          <p:cNvSpPr txBox="1"/>
          <p:nvPr/>
        </p:nvSpPr>
        <p:spPr>
          <a:xfrm>
            <a:off x="3258000" y="4390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6.29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57" name="TextShape 119"/>
          <p:cNvSpPr txBox="1"/>
          <p:nvPr/>
        </p:nvSpPr>
        <p:spPr>
          <a:xfrm>
            <a:off x="3900240" y="4390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6.84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58" name="TextShape 120"/>
          <p:cNvSpPr txBox="1"/>
          <p:nvPr/>
        </p:nvSpPr>
        <p:spPr>
          <a:xfrm>
            <a:off x="5083920" y="4390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6.58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59" name="TextShape 121"/>
          <p:cNvSpPr txBox="1"/>
          <p:nvPr/>
        </p:nvSpPr>
        <p:spPr>
          <a:xfrm>
            <a:off x="5586120" y="4390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6.19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60" name="Line 122"/>
          <p:cNvSpPr/>
          <p:nvPr/>
        </p:nvSpPr>
        <p:spPr>
          <a:xfrm flipV="1">
            <a:off x="6833880" y="4429800"/>
            <a:ext cx="0" cy="18900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1" name="TextShape 123"/>
          <p:cNvSpPr txBox="1"/>
          <p:nvPr/>
        </p:nvSpPr>
        <p:spPr>
          <a:xfrm>
            <a:off x="6155640" y="4390560"/>
            <a:ext cx="29160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7.71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62" name="TextShape 124"/>
          <p:cNvSpPr txBox="1"/>
          <p:nvPr/>
        </p:nvSpPr>
        <p:spPr>
          <a:xfrm>
            <a:off x="6942240" y="4390560"/>
            <a:ext cx="2912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6.72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63" name="TextShape 125"/>
          <p:cNvSpPr txBox="1"/>
          <p:nvPr/>
        </p:nvSpPr>
        <p:spPr>
          <a:xfrm>
            <a:off x="2336040" y="4579920"/>
            <a:ext cx="66132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Linguistic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64" name="TextShape 126"/>
          <p:cNvSpPr txBox="1"/>
          <p:nvPr/>
        </p:nvSpPr>
        <p:spPr>
          <a:xfrm>
            <a:off x="3258000" y="4579920"/>
            <a:ext cx="29124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4.78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65" name="TextShape 127"/>
          <p:cNvSpPr txBox="1"/>
          <p:nvPr/>
        </p:nvSpPr>
        <p:spPr>
          <a:xfrm>
            <a:off x="3900240" y="4579920"/>
            <a:ext cx="33264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84D1"/>
                </a:solidFill>
                <a:latin typeface="Calibri"/>
              </a:rPr>
              <a:t>5.20,</a:t>
            </a:r>
          </a:p>
        </p:txBody>
      </p:sp>
      <p:sp>
        <p:nvSpPr>
          <p:cNvPr id="566" name="TextShape 128"/>
          <p:cNvSpPr txBox="1"/>
          <p:nvPr/>
        </p:nvSpPr>
        <p:spPr>
          <a:xfrm>
            <a:off x="4266000" y="4600800"/>
            <a:ext cx="675000" cy="1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r = 0.57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67" name="TextShape 129"/>
          <p:cNvSpPr txBox="1"/>
          <p:nvPr/>
        </p:nvSpPr>
        <p:spPr>
          <a:xfrm>
            <a:off x="5083920" y="4579920"/>
            <a:ext cx="29124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5.54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68" name="TextShape 130"/>
          <p:cNvSpPr txBox="1"/>
          <p:nvPr/>
        </p:nvSpPr>
        <p:spPr>
          <a:xfrm>
            <a:off x="5585400" y="4579920"/>
            <a:ext cx="29124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6.24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69" name="Line 131"/>
          <p:cNvSpPr/>
          <p:nvPr/>
        </p:nvSpPr>
        <p:spPr>
          <a:xfrm flipV="1">
            <a:off x="6833880" y="4618800"/>
            <a:ext cx="0" cy="18936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0" name="TextShape 132"/>
          <p:cNvSpPr txBox="1"/>
          <p:nvPr/>
        </p:nvSpPr>
        <p:spPr>
          <a:xfrm>
            <a:off x="6154920" y="4579920"/>
            <a:ext cx="29160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6.62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71" name="Line 133"/>
          <p:cNvSpPr/>
          <p:nvPr/>
        </p:nvSpPr>
        <p:spPr>
          <a:xfrm>
            <a:off x="2226960" y="4739400"/>
            <a:ext cx="5176440" cy="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2" name="TextShape 134"/>
          <p:cNvSpPr txBox="1"/>
          <p:nvPr/>
        </p:nvSpPr>
        <p:spPr>
          <a:xfrm>
            <a:off x="6942240" y="4579920"/>
            <a:ext cx="29124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5.68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73" name="TextShape 135"/>
          <p:cNvSpPr txBox="1"/>
          <p:nvPr/>
        </p:nvSpPr>
        <p:spPr>
          <a:xfrm>
            <a:off x="2336040" y="4775760"/>
            <a:ext cx="354600" cy="2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mean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74" name="TextShape 136"/>
          <p:cNvSpPr txBox="1"/>
          <p:nvPr/>
        </p:nvSpPr>
        <p:spPr>
          <a:xfrm>
            <a:off x="3258000" y="4775760"/>
            <a:ext cx="291240" cy="2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6.32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75" name="TextShape 137"/>
          <p:cNvSpPr txBox="1"/>
          <p:nvPr/>
        </p:nvSpPr>
        <p:spPr>
          <a:xfrm>
            <a:off x="3900240" y="4775760"/>
            <a:ext cx="291240" cy="2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84D1"/>
                </a:solidFill>
                <a:latin typeface="Calibri"/>
              </a:rPr>
              <a:t>6.25</a:t>
            </a:r>
          </a:p>
        </p:txBody>
      </p:sp>
      <p:sp>
        <p:nvSpPr>
          <p:cNvPr id="576" name="TextShape 138"/>
          <p:cNvSpPr txBox="1"/>
          <p:nvPr/>
        </p:nvSpPr>
        <p:spPr>
          <a:xfrm>
            <a:off x="5083920" y="4775760"/>
            <a:ext cx="291240" cy="2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6.24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77" name="TextShape 139"/>
          <p:cNvSpPr txBox="1"/>
          <p:nvPr/>
        </p:nvSpPr>
        <p:spPr>
          <a:xfrm>
            <a:off x="5586120" y="4775760"/>
            <a:ext cx="291240" cy="2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6.19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78" name="Line 140"/>
          <p:cNvSpPr/>
          <p:nvPr/>
        </p:nvSpPr>
        <p:spPr>
          <a:xfrm flipV="1">
            <a:off x="6833880" y="4815000"/>
            <a:ext cx="0" cy="18936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9" name="TextShape 141"/>
          <p:cNvSpPr txBox="1"/>
          <p:nvPr/>
        </p:nvSpPr>
        <p:spPr>
          <a:xfrm>
            <a:off x="6155640" y="4775760"/>
            <a:ext cx="291600" cy="2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6.75</a:t>
            </a:r>
            <a:endParaRPr lang="en-GB" sz="1200" b="0" strike="noStrike" spc="-1">
              <a:latin typeface="Calibri"/>
            </a:endParaRPr>
          </a:p>
        </p:txBody>
      </p:sp>
      <p:sp>
        <p:nvSpPr>
          <p:cNvPr id="580" name="Line 142"/>
          <p:cNvSpPr/>
          <p:nvPr/>
        </p:nvSpPr>
        <p:spPr>
          <a:xfrm>
            <a:off x="2226960" y="5007600"/>
            <a:ext cx="5176440" cy="0"/>
          </a:xfrm>
          <a:prstGeom prst="line">
            <a:avLst/>
          </a:prstGeom>
          <a:ln w="39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TextShape 143"/>
          <p:cNvSpPr txBox="1"/>
          <p:nvPr/>
        </p:nvSpPr>
        <p:spPr>
          <a:xfrm>
            <a:off x="6942240" y="4775760"/>
            <a:ext cx="162360" cy="2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200" b="0" strike="noStrike" spc="-1">
                <a:solidFill>
                  <a:srgbClr val="000000"/>
                </a:solidFill>
                <a:latin typeface="Calibri"/>
              </a:rPr>
              <a:t>–</a:t>
            </a:r>
            <a:endParaRPr lang="en-GB" sz="1200" b="0" strike="noStrike" spc="-1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/>
          <p:nvPr/>
        </p:nvSpPr>
        <p:spPr>
          <a:xfrm>
            <a:off x="381960" y="182520"/>
            <a:ext cx="8600760" cy="5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18FD7"/>
                </a:solidFill>
                <a:latin typeface="Calibri"/>
                <a:ea typeface="DejaVu Sans"/>
              </a:rPr>
              <a:t>Challenge results: classification task (top 14) </a:t>
            </a:r>
            <a:endParaRPr lang="en-GB" sz="3200" b="0" strike="noStrike" spc="-1">
              <a:latin typeface="Arial"/>
            </a:endParaRPr>
          </a:p>
        </p:txBody>
      </p:sp>
      <p:graphicFrame>
        <p:nvGraphicFramePr>
          <p:cNvPr id="583" name="Table 2"/>
          <p:cNvGraphicFramePr/>
          <p:nvPr/>
        </p:nvGraphicFramePr>
        <p:xfrm>
          <a:off x="725760" y="936000"/>
          <a:ext cx="8859600" cy="4480560"/>
        </p:xfrm>
        <a:graphic>
          <a:graphicData uri="http://schemas.openxmlformats.org/drawingml/2006/table">
            <a:tbl>
              <a:tblPr/>
              <a:tblGrid>
                <a:gridCol w="48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Participant</a:t>
                      </a:r>
                      <a:endParaRPr lang="en-GB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84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Accuracy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84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F1-Score (nonAD)</a:t>
                      </a:r>
                      <a:endParaRPr lang="en-GB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84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F1-Score (AD)</a:t>
                      </a:r>
                      <a:endParaRPr lang="en-GB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84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F1-Score (mean)</a:t>
                      </a:r>
                      <a:endParaRPr lang="en-GB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8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strike="noStrike" spc="-1">
                          <a:solidFill>
                            <a:srgbClr val="0084D1"/>
                          </a:solidFill>
                          <a:latin typeface="Calibri"/>
                        </a:rPr>
                        <a:t>University of Michigan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strike="noStrike" spc="-1">
                          <a:solidFill>
                            <a:srgbClr val="0084D1"/>
                          </a:solidFill>
                          <a:latin typeface="Calibri"/>
                        </a:rPr>
                        <a:t>0.8958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0.8889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0.902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0.8955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1" strike="noStrike" spc="-1">
                          <a:solidFill>
                            <a:srgbClr val="0084D1"/>
                          </a:solidFill>
                          <a:latin typeface="Calibri"/>
                        </a:rPr>
                        <a:t>Baidu USA</a:t>
                      </a:r>
                      <a:r>
                        <a:rPr lang="en-GB" sz="1200" b="1" strike="noStrike" spc="-1">
                          <a:latin typeface="Calibri"/>
                        </a:rPr>
                        <a:t> 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strike="noStrike" spc="-1">
                          <a:solidFill>
                            <a:srgbClr val="0084D1"/>
                          </a:solidFill>
                          <a:latin typeface="Calibri"/>
                        </a:rPr>
                        <a:t>0.8958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0.902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0.8889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0.8955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1" strike="noStrike" spc="-1">
                          <a:latin typeface="Calibri"/>
                        </a:rPr>
                        <a:t>UPF Barcelona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strike="noStrike" spc="-1">
                          <a:latin typeface="Calibri"/>
                        </a:rPr>
                        <a:t>0.875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0.8846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0.8636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0.8741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Auto-ID Lab, Massachusetts Institute of Technology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0.875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0.875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0.875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0.875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IDIAP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0.8542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0.8444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0.8627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0.8536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The University of Arizona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0.8542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0.8571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0.8511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0.8541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RMIT University, Australia/Mehran University of Engineering &amp; Technology, Pakistan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0.8542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0.8627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0.8444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0.8536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University of Alberta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0.8542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0.8679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0.8372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0.8526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Winterlight Labs, Toronto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0.8333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0.8261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0.8331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SSN College of Engineering Kalavakkam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0.8333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0.8462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0.8182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0.8322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DFKI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0.8333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0.8333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0.8333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0.8333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MIT Media Lab, Massachusetts Institute of Technology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0.8333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0.8333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0.8333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0.8333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INESC-ID's Human Language Technology Lab, Pt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0.8125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0.8364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0.7805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0.8085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1" strike="noStrike" spc="-1">
                          <a:latin typeface="Calibri"/>
                        </a:rPr>
                        <a:t>Music and Audio Research Group at Seoul National University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0.8125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0.8085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0.8163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0.8124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381960" y="182520"/>
            <a:ext cx="8600760" cy="5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18FD7"/>
                </a:solidFill>
                <a:latin typeface="Calibri"/>
                <a:ea typeface="DejaVu Sans"/>
              </a:rPr>
              <a:t>MMSE score regression results (top 14) </a:t>
            </a:r>
            <a:endParaRPr lang="en-GB" sz="3200" b="0" strike="noStrike" spc="-1">
              <a:latin typeface="Arial"/>
            </a:endParaRPr>
          </a:p>
        </p:txBody>
      </p:sp>
      <p:graphicFrame>
        <p:nvGraphicFramePr>
          <p:cNvPr id="585" name="Table 2"/>
          <p:cNvGraphicFramePr/>
          <p:nvPr/>
        </p:nvGraphicFramePr>
        <p:xfrm>
          <a:off x="2293920" y="957600"/>
          <a:ext cx="5708160" cy="4297680"/>
        </p:xfrm>
        <a:graphic>
          <a:graphicData uri="http://schemas.openxmlformats.org/drawingml/2006/table">
            <a:tbl>
              <a:tblPr/>
              <a:tblGrid>
                <a:gridCol w="508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Participant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84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RMSE</a:t>
                      </a: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8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strike="noStrike" spc="-1">
                          <a:solidFill>
                            <a:srgbClr val="0084D1"/>
                          </a:solidFill>
                          <a:latin typeface="Calibri"/>
                        </a:rPr>
                        <a:t>Music and Audio Research Group at Seoul National University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strike="noStrike" spc="-1">
                          <a:solidFill>
                            <a:srgbClr val="0084D1"/>
                          </a:solidFill>
                          <a:latin typeface="Calibri"/>
                        </a:rPr>
                        <a:t>3.7472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1" strike="noStrike" spc="-1">
                          <a:solidFill>
                            <a:srgbClr val="0084D1"/>
                          </a:solidFill>
                          <a:latin typeface="Calibri"/>
                        </a:rPr>
                        <a:t>University of Michigan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strike="noStrike" spc="-1">
                          <a:solidFill>
                            <a:srgbClr val="0084D1"/>
                          </a:solidFill>
                          <a:latin typeface="Calibri"/>
                        </a:rPr>
                        <a:t>4.2902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4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RMIT University, Australia/Mehran University of Engineering &amp; Technology, Pakistan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4.3012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SSN College of Engineering Kalavakkam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4.3268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University of Illinois Chicago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4.3396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JSI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4.4388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QMUL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4.5372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1" strike="noStrike" spc="-1">
                          <a:latin typeface="Calibri"/>
                        </a:rPr>
                        <a:t>UPF Barcelona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4.5414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Winterlight Labs, Toronto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4.5635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Kings College London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4.5827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MIT Media Lab, Massachusetts Institute of Technology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4.6017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IDIAP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4.648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University of Sheifield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4.6594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600">
                <a:tc>
                  <a:txBody>
                    <a:bodyPr/>
                    <a:lstStyle/>
                    <a:p>
                      <a:r>
                        <a:rPr lang="en-GB" sz="1200" b="0" strike="noStrike" spc="-1">
                          <a:latin typeface="Calibri"/>
                        </a:rPr>
                        <a:t>Universität Augsburg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strike="noStrike" spc="-1">
                          <a:latin typeface="Calibri"/>
                        </a:rPr>
                        <a:t>4.686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81960" y="182520"/>
            <a:ext cx="8600760" cy="5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18FD7"/>
                </a:solidFill>
                <a:latin typeface="Calibri"/>
                <a:ea typeface="DejaVu Sans"/>
              </a:rPr>
              <a:t>Background</a:t>
            </a:r>
            <a:endParaRPr lang="en-GB" sz="3200" b="0" strike="noStrike" spc="-1">
              <a:latin typeface="Arial"/>
            </a:endParaRPr>
          </a:p>
        </p:txBody>
      </p:sp>
      <p:pic>
        <p:nvPicPr>
          <p:cNvPr id="98" name="Picture 97"/>
          <p:cNvPicPr/>
          <p:nvPr/>
        </p:nvPicPr>
        <p:blipFill>
          <a:blip r:embed="rId3"/>
          <a:srcRect r="7024"/>
          <a:stretch/>
        </p:blipFill>
        <p:spPr>
          <a:xfrm>
            <a:off x="6228000" y="649800"/>
            <a:ext cx="3815640" cy="290052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256680" y="867960"/>
            <a:ext cx="6367320" cy="388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Calibri"/>
                <a:ea typeface="AR PL SungtiL GB"/>
              </a:rPr>
              <a:t>Alzheimer’s is a </a:t>
            </a:r>
            <a:r>
              <a:rPr lang="en-GB" sz="2000" b="0" strike="noStrike" spc="-1">
                <a:solidFill>
                  <a:srgbClr val="018FD7"/>
                </a:solidFill>
                <a:latin typeface="Calibri"/>
                <a:ea typeface="AR PL SungtiL GB"/>
              </a:rPr>
              <a:t>neurodegenerative disease </a:t>
            </a:r>
            <a:r>
              <a:rPr lang="en-GB" sz="2000" b="0" strike="noStrike" spc="-1">
                <a:latin typeface="Calibri"/>
                <a:ea typeface="AR PL SungtiL GB"/>
              </a:rPr>
              <a:t>that entails a long-term and usually gradual decrease of 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AR PL SungtiL GB"/>
              </a:rPr>
              <a:t>cognitive</a:t>
            </a:r>
            <a:r>
              <a:rPr lang="en-GB" sz="2000" b="0" strike="noStrike" spc="-1">
                <a:latin typeface="Calibri"/>
                <a:ea typeface="AR PL SungtiL GB"/>
              </a:rPr>
              <a:t> functioning.</a:t>
            </a:r>
            <a:endParaRPr lang="en-GB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18FD7"/>
                </a:solidFill>
                <a:latin typeface="Calibri"/>
                <a:ea typeface="AR PL SungtiL GB"/>
              </a:rPr>
              <a:t>Clinical manifestations</a:t>
            </a:r>
            <a:r>
              <a:rPr lang="en-GB" sz="2000" b="0" strike="noStrike" spc="-1">
                <a:latin typeface="Calibri"/>
                <a:ea typeface="AR PL SungtiL GB"/>
              </a:rPr>
              <a:t> include:</a:t>
            </a:r>
            <a:endParaRPr lang="en-GB" sz="20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Calibri"/>
                <a:ea typeface="AR PL SungtiL GB"/>
              </a:rPr>
              <a:t>Subjective Memory Loss (SML)</a:t>
            </a:r>
            <a:endParaRPr lang="en-GB" sz="20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18FD7"/>
                </a:solidFill>
                <a:latin typeface="Calibri"/>
                <a:ea typeface="AR PL SungtiL GB"/>
              </a:rPr>
              <a:t>Mild Cognitive Impairment 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AR PL SungtiL GB"/>
              </a:rPr>
              <a:t>(MCI) </a:t>
            </a:r>
            <a:r>
              <a:rPr lang="en-GB" sz="2000" b="0" strike="noStrike" spc="-1">
                <a:latin typeface="Calibri"/>
                <a:ea typeface="AR PL SungtiL GB"/>
              </a:rPr>
              <a:t>and </a:t>
            </a:r>
            <a:endParaRPr lang="en-GB" sz="20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18FD7"/>
                </a:solidFill>
                <a:latin typeface="Calibri"/>
                <a:ea typeface="AR PL SungtiL GB"/>
              </a:rPr>
              <a:t>Alzheimer's Dementia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AR PL SungtiL GB"/>
              </a:rPr>
              <a:t> (AD) </a:t>
            </a:r>
            <a:endParaRPr lang="en-GB" sz="20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There is a need for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low-cost, scalable approaches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to detection of AD and MCI</a:t>
            </a:r>
            <a:endParaRPr lang="en-GB" sz="20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Speech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may provide an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easily obtainable and reliable source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of data for such approaches</a:t>
            </a:r>
            <a:endParaRPr lang="en-GB" sz="20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283"/>
              </a:spcBef>
              <a:spcAft>
                <a:spcPts val="850"/>
              </a:spcAft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Signal processing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and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machine learning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methods could help with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automation 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and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scalability	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56680" y="867960"/>
            <a:ext cx="6943320" cy="388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Standardised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 cognitive tests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exist which use speech in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controlled settings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en-GB" sz="20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Use of </a:t>
            </a:r>
            <a:r>
              <a:rPr lang="en-GB" sz="2000" b="0" strike="noStrike" spc="-1">
                <a:solidFill>
                  <a:srgbClr val="018FD7"/>
                </a:solidFill>
                <a:latin typeface="Calibri"/>
                <a:ea typeface="DejaVu Sans"/>
              </a:rPr>
              <a:t>spontaneous speech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data presents some advantages:</a:t>
            </a:r>
            <a:endParaRPr lang="en-GB" sz="20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Can be captured in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natural settings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over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time </a:t>
            </a:r>
            <a:endParaRPr lang="en-GB" sz="20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May overcome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daily fluctuations 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that affect cognitive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test performance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lang="en-GB" sz="2000" b="0" strike="noStrike" spc="-1">
              <a:latin typeface="Arial"/>
            </a:endParaRPr>
          </a:p>
          <a:p>
            <a:pPr marL="1080000" lvl="4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fatigue, mood, attentiveness, short-term illnesses, test anxiety, etc</a:t>
            </a:r>
            <a:endParaRPr lang="en-GB" sz="20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Some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research groups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have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investigated AD detection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based on spontaneous speech</a:t>
            </a:r>
            <a:endParaRPr lang="en-GB" sz="20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However, the field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lacked balanced and standardised data sets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on which different approaches can be compared. 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381960" y="182520"/>
            <a:ext cx="8600760" cy="5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18FD7"/>
                </a:solidFill>
                <a:latin typeface="Calibri"/>
                <a:ea typeface="DejaVu Sans"/>
              </a:rPr>
              <a:t>Gathering speech data</a:t>
            </a:r>
            <a:endParaRPr lang="en-GB" sz="3200" b="0" strike="noStrike" spc="-1">
              <a:latin typeface="Arial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3"/>
          <a:stretch/>
        </p:blipFill>
        <p:spPr>
          <a:xfrm>
            <a:off x="7433280" y="864000"/>
            <a:ext cx="2335680" cy="18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256680" y="867960"/>
            <a:ext cx="8671680" cy="402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Two automatic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prediction tasks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lang="en-GB" sz="20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Alzheimer’s Dementia </a:t>
            </a:r>
            <a:r>
              <a:rPr lang="en-GB" sz="2000" b="0" strike="noStrike" spc="-1">
                <a:solidFill>
                  <a:srgbClr val="018FD7"/>
                </a:solidFill>
                <a:latin typeface="Calibri"/>
                <a:ea typeface="DejaVu Sans"/>
              </a:rPr>
              <a:t>classification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task</a:t>
            </a:r>
            <a:endParaRPr lang="en-GB" sz="2000" b="0" strike="noStrike" spc="-1"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Cognitive test (MMSE) score </a:t>
            </a:r>
            <a:r>
              <a:rPr lang="en-GB" sz="2000" b="0" strike="noStrike" spc="-1">
                <a:solidFill>
                  <a:srgbClr val="018FD7"/>
                </a:solidFill>
                <a:latin typeface="Calibri"/>
                <a:ea typeface="DejaVu Sans"/>
              </a:rPr>
              <a:t>regression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task </a:t>
            </a:r>
            <a:endParaRPr lang="en-GB" sz="20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ADReSS Challenge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dataset is</a:t>
            </a:r>
            <a:endParaRPr lang="en-GB" sz="20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acoustically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pre-processed</a:t>
            </a:r>
            <a:endParaRPr lang="en-GB" sz="20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balanced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in terms of age and gender</a:t>
            </a:r>
            <a:endParaRPr lang="en-GB" sz="20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Available through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DementiaBank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en-GB" sz="2000" b="0" u="sng" strike="noStrike" spc="-1">
                <a:solidFill>
                  <a:srgbClr val="00C4DF"/>
                </a:solidFill>
                <a:uFillTx/>
                <a:latin typeface="Calibri"/>
                <a:ea typeface="DejaVu Sans"/>
                <a:hlinkClick r:id="rId3"/>
              </a:rPr>
              <a:t>https://dementia.talkbank.org/</a:t>
            </a:r>
            <a:endParaRPr lang="en-GB" sz="20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Baseline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results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*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provided for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acoustic and linguistic modalities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separately: </a:t>
            </a:r>
            <a:endParaRPr lang="en-GB" sz="2000" b="0" strike="noStrike" spc="-1">
              <a:latin typeface="Arial"/>
            </a:endParaRPr>
          </a:p>
          <a:p>
            <a:pPr marL="1296000" lvl="2" indent="-28728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Classification: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62%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(acoustic features) and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75%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(linguistic features)</a:t>
            </a:r>
            <a:endParaRPr lang="en-GB" sz="2000" b="0" strike="noStrike" spc="-1">
              <a:latin typeface="Arial"/>
            </a:endParaRPr>
          </a:p>
          <a:p>
            <a:pPr marL="1296000" lvl="2" indent="-287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Regression: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6.14 rmse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(acoustic features) and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5.20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(linguistic features)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381960" y="182520"/>
            <a:ext cx="8600760" cy="5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18FD7"/>
                </a:solidFill>
                <a:latin typeface="Calibri"/>
                <a:ea typeface="DejaVu Sans"/>
              </a:rPr>
              <a:t>ADRe</a:t>
            </a:r>
            <a:r>
              <a:rPr lang="en-GB" sz="3200" b="1" strike="noStrike" spc="-1">
                <a:solidFill>
                  <a:srgbClr val="0084D1"/>
                </a:solidFill>
                <a:latin typeface="Calibri"/>
                <a:ea typeface="DejaVu Sans"/>
              </a:rPr>
              <a:t>SS</a:t>
            </a:r>
            <a:r>
              <a:rPr lang="en-GB" sz="3200" b="1" strike="noStrike" spc="-1">
                <a:solidFill>
                  <a:srgbClr val="018FD7"/>
                </a:solidFill>
                <a:latin typeface="Calibri"/>
                <a:ea typeface="DejaVu Sans"/>
              </a:rPr>
              <a:t> </a:t>
            </a:r>
            <a:endParaRPr lang="en-GB" sz="3200" b="0" strike="noStrike" spc="-1">
              <a:latin typeface="Arial"/>
            </a:endParaRPr>
          </a:p>
        </p:txBody>
      </p:sp>
      <p:pic>
        <p:nvPicPr>
          <p:cNvPr id="105" name="Picture 104"/>
          <p:cNvPicPr/>
          <p:nvPr/>
        </p:nvPicPr>
        <p:blipFill>
          <a:blip r:embed="rId4"/>
          <a:stretch/>
        </p:blipFill>
        <p:spPr>
          <a:xfrm>
            <a:off x="6768000" y="521640"/>
            <a:ext cx="2949120" cy="1594800"/>
          </a:xfrm>
          <a:prstGeom prst="rect">
            <a:avLst/>
          </a:prstGeom>
          <a:ln>
            <a:noFill/>
          </a:ln>
        </p:spPr>
      </p:pic>
      <p:pic>
        <p:nvPicPr>
          <p:cNvPr id="106" name="Picture 105"/>
          <p:cNvPicPr/>
          <p:nvPr/>
        </p:nvPicPr>
        <p:blipFill>
          <a:blip r:embed="rId5"/>
          <a:stretch/>
        </p:blipFill>
        <p:spPr>
          <a:xfrm>
            <a:off x="7084080" y="2160000"/>
            <a:ext cx="619920" cy="57744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6"/>
          <a:stretch/>
        </p:blipFill>
        <p:spPr>
          <a:xfrm>
            <a:off x="7900560" y="2250360"/>
            <a:ext cx="1675440" cy="44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12680" y="940320"/>
            <a:ext cx="5863320" cy="402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90000"/>
              </a:lnSpc>
              <a:spcBef>
                <a:spcPts val="782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Cookie Theft </a:t>
            </a:r>
            <a:r>
              <a:rPr lang="en-GB" sz="2000" b="0" strike="noStrike" spc="-1">
                <a:latin typeface="Calibri"/>
                <a:ea typeface="DejaVu Sans"/>
              </a:rPr>
              <a:t>picture description task</a:t>
            </a:r>
            <a:endParaRPr lang="en-GB" sz="20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782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latin typeface="Calibri"/>
                <a:ea typeface="DejaVu Sans"/>
              </a:rPr>
              <a:t>the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Boston Diagnostic Aphasia</a:t>
            </a:r>
            <a:r>
              <a:rPr lang="en-GB" sz="2000" b="0" strike="noStrike" spc="-1">
                <a:latin typeface="Calibri"/>
                <a:ea typeface="DejaVu Sans"/>
              </a:rPr>
              <a:t> Exam</a:t>
            </a:r>
            <a:endParaRPr lang="en-GB" sz="20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782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latin typeface="Calibri"/>
                <a:ea typeface="DejaVu Sans"/>
              </a:rPr>
              <a:t>Part of DementiaBank’s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Pitt Corpus</a:t>
            </a:r>
            <a:endParaRPr lang="en-GB" sz="20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782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Transcripts</a:t>
            </a:r>
            <a:r>
              <a:rPr lang="en-GB" sz="2000" b="0" strike="noStrike" spc="-1">
                <a:latin typeface="Calibri"/>
                <a:ea typeface="DejaVu Sans"/>
              </a:rPr>
              <a:t> annotated using the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CHAT coding</a:t>
            </a:r>
            <a:r>
              <a:rPr lang="en-GB" sz="2000" b="0" strike="noStrike" spc="-1">
                <a:latin typeface="Calibri"/>
                <a:ea typeface="DejaVu Sans"/>
              </a:rPr>
              <a:t> system</a:t>
            </a:r>
            <a:endParaRPr lang="en-GB" sz="2000" b="0" strike="noStrike" spc="-1">
              <a:latin typeface="Arial"/>
            </a:endParaRPr>
          </a:p>
          <a:p>
            <a:pPr marL="228600" indent="-22752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Recordings were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acoustically enhanced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with stationary noise removal</a:t>
            </a:r>
            <a:endParaRPr lang="en-GB" sz="20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782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 volume was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normalised across all speech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segments</a:t>
            </a:r>
            <a:endParaRPr lang="en-GB" sz="20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782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ontrol for variation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caused by recording conditions, such as microphone placement. 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381960" y="182520"/>
            <a:ext cx="8600760" cy="5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18FD7"/>
                </a:solidFill>
                <a:latin typeface="Calibri"/>
                <a:ea typeface="DejaVu Sans"/>
              </a:rPr>
              <a:t>The speech collection task </a:t>
            </a:r>
            <a:endParaRPr lang="en-GB" sz="3200" b="0" strike="noStrike" spc="-1">
              <a:latin typeface="Arial"/>
            </a:endParaRPr>
          </a:p>
        </p:txBody>
      </p:sp>
      <p:pic>
        <p:nvPicPr>
          <p:cNvPr id="110" name="Picture 109"/>
          <p:cNvPicPr/>
          <p:nvPr/>
        </p:nvPicPr>
        <p:blipFill>
          <a:blip r:embed="rId3"/>
          <a:stretch/>
        </p:blipFill>
        <p:spPr>
          <a:xfrm>
            <a:off x="5904360" y="432000"/>
            <a:ext cx="3600720" cy="26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12680" y="796320"/>
            <a:ext cx="5719320" cy="402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Carefully selected so as to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mitigate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common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biases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lang="en-GB" sz="20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repeated occurrences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of speech from the same participant </a:t>
            </a:r>
            <a:endParaRPr lang="en-GB" sz="20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variations in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audio quality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and </a:t>
            </a:r>
            <a:endParaRPr lang="en-GB" sz="20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imbalances of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 gender and age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distribution. </a:t>
            </a:r>
            <a:endParaRPr lang="en-GB" sz="20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381960" y="182520"/>
            <a:ext cx="8600760" cy="5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18FD7"/>
                </a:solidFill>
                <a:latin typeface="Calibri"/>
                <a:ea typeface="DejaVu Sans"/>
              </a:rPr>
              <a:t>The Dataset </a:t>
            </a:r>
            <a:endParaRPr lang="en-GB" sz="3200" b="0" strike="noStrike" spc="-1">
              <a:latin typeface="Arial"/>
            </a:endParaRPr>
          </a:p>
        </p:txBody>
      </p:sp>
      <p:pic>
        <p:nvPicPr>
          <p:cNvPr id="113" name="Picture 112"/>
          <p:cNvPicPr/>
          <p:nvPr/>
        </p:nvPicPr>
        <p:blipFill>
          <a:blip r:embed="rId3"/>
          <a:stretch/>
        </p:blipFill>
        <p:spPr>
          <a:xfrm>
            <a:off x="5904000" y="504000"/>
            <a:ext cx="4032000" cy="1815120"/>
          </a:xfrm>
          <a:prstGeom prst="rect">
            <a:avLst/>
          </a:prstGeom>
          <a:ln>
            <a:noFill/>
          </a:ln>
        </p:spPr>
      </p:pic>
      <p:sp>
        <p:nvSpPr>
          <p:cNvPr id="114" name="TextShape 3"/>
          <p:cNvSpPr txBox="1"/>
          <p:nvPr/>
        </p:nvSpPr>
        <p:spPr>
          <a:xfrm>
            <a:off x="144000" y="2484000"/>
            <a:ext cx="8496000" cy="259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lnSpc>
                <a:spcPct val="15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Segmented for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voice activity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based on a signal energy threshold. </a:t>
            </a:r>
            <a:endParaRPr lang="en-GB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65dB, maximum of 10 seconds per segment. </a:t>
            </a:r>
            <a:endParaRPr lang="en-GB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1,955 speech segments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from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78 non-AD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participants and </a:t>
            </a:r>
            <a:endParaRPr lang="en-GB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2,122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speech segments from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78 AD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participant. </a:t>
            </a:r>
            <a:endParaRPr lang="en-GB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average number of speech segments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per participant </a:t>
            </a:r>
            <a:endParaRPr lang="en-GB" sz="20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24.86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(sd=</a:t>
            </a:r>
            <a:r>
              <a:rPr lang="en-GB" sz="2000" b="0" strike="noStrike" spc="-1">
                <a:solidFill>
                  <a:srgbClr val="0084D1"/>
                </a:solidFill>
                <a:latin typeface="Calibri"/>
                <a:ea typeface="DejaVu Sans"/>
              </a:rPr>
              <a:t>12.84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381960" y="182520"/>
            <a:ext cx="8600760" cy="5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18FD7"/>
                </a:solidFill>
                <a:latin typeface="Calibri"/>
                <a:ea typeface="DejaVu Sans"/>
              </a:rPr>
              <a:t>Training-test split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116" name="Line 2"/>
          <p:cNvSpPr/>
          <p:nvPr/>
        </p:nvSpPr>
        <p:spPr>
          <a:xfrm>
            <a:off x="4316760" y="758880"/>
            <a:ext cx="4388400" cy="0"/>
          </a:xfrm>
          <a:prstGeom prst="line">
            <a:avLst/>
          </a:prstGeom>
          <a:ln w="50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TextShape 3"/>
          <p:cNvSpPr txBox="1"/>
          <p:nvPr/>
        </p:nvSpPr>
        <p:spPr>
          <a:xfrm>
            <a:off x="5877000" y="795600"/>
            <a:ext cx="29196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84D1"/>
                </a:solidFill>
                <a:latin typeface="Calibri"/>
              </a:rPr>
              <a:t>AD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18" name="TextShape 4"/>
          <p:cNvSpPr txBox="1"/>
          <p:nvPr/>
        </p:nvSpPr>
        <p:spPr>
          <a:xfrm>
            <a:off x="7538040" y="795600"/>
            <a:ext cx="65880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84D1"/>
                </a:solidFill>
                <a:latin typeface="Calibri"/>
              </a:rPr>
              <a:t>non-AD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19" name="TextShape 5"/>
          <p:cNvSpPr txBox="1"/>
          <p:nvPr/>
        </p:nvSpPr>
        <p:spPr>
          <a:xfrm>
            <a:off x="4437720" y="1002960"/>
            <a:ext cx="32508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Age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20" name="TextShape 6"/>
          <p:cNvSpPr txBox="1"/>
          <p:nvPr/>
        </p:nvSpPr>
        <p:spPr>
          <a:xfrm>
            <a:off x="5227560" y="1002960"/>
            <a:ext cx="18000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M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21" name="TextShape 7"/>
          <p:cNvSpPr txBox="1"/>
          <p:nvPr/>
        </p:nvSpPr>
        <p:spPr>
          <a:xfrm>
            <a:off x="5683320" y="1002960"/>
            <a:ext cx="15984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F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22" name="TextShape 8"/>
          <p:cNvSpPr txBox="1"/>
          <p:nvPr/>
        </p:nvSpPr>
        <p:spPr>
          <a:xfrm>
            <a:off x="6013440" y="1002960"/>
            <a:ext cx="95904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MMSE (sd)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23" name="TextShape 9"/>
          <p:cNvSpPr txBox="1"/>
          <p:nvPr/>
        </p:nvSpPr>
        <p:spPr>
          <a:xfrm>
            <a:off x="7036200" y="1002960"/>
            <a:ext cx="18036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M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24" name="TextShape 10"/>
          <p:cNvSpPr txBox="1"/>
          <p:nvPr/>
        </p:nvSpPr>
        <p:spPr>
          <a:xfrm>
            <a:off x="7490880" y="1002960"/>
            <a:ext cx="16056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F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25" name="Line 11"/>
          <p:cNvSpPr/>
          <p:nvPr/>
        </p:nvSpPr>
        <p:spPr>
          <a:xfrm>
            <a:off x="4316760" y="1175040"/>
            <a:ext cx="4388400" cy="0"/>
          </a:xfrm>
          <a:prstGeom prst="line">
            <a:avLst/>
          </a:prstGeom>
          <a:ln w="50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TextShape 12"/>
          <p:cNvSpPr txBox="1"/>
          <p:nvPr/>
        </p:nvSpPr>
        <p:spPr>
          <a:xfrm>
            <a:off x="7821720" y="1002960"/>
            <a:ext cx="95904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MMSE (sd)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27" name="TextShape 13"/>
          <p:cNvSpPr txBox="1"/>
          <p:nvPr/>
        </p:nvSpPr>
        <p:spPr>
          <a:xfrm>
            <a:off x="4437720" y="1242000"/>
            <a:ext cx="794880" cy="26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[50, 55)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28" name="TextShape 14"/>
          <p:cNvSpPr txBox="1"/>
          <p:nvPr/>
        </p:nvSpPr>
        <p:spPr>
          <a:xfrm>
            <a:off x="5289840" y="1218240"/>
            <a:ext cx="159840" cy="30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29" name="TextShape 15"/>
          <p:cNvSpPr txBox="1"/>
          <p:nvPr/>
        </p:nvSpPr>
        <p:spPr>
          <a:xfrm>
            <a:off x="5691600" y="1218240"/>
            <a:ext cx="159840" cy="30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0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30" name="TextShape 16"/>
          <p:cNvSpPr txBox="1"/>
          <p:nvPr/>
        </p:nvSpPr>
        <p:spPr>
          <a:xfrm>
            <a:off x="6151320" y="1218240"/>
            <a:ext cx="790560" cy="30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30.0 (n/a)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31" name="TextShape 17"/>
          <p:cNvSpPr txBox="1"/>
          <p:nvPr/>
        </p:nvSpPr>
        <p:spPr>
          <a:xfrm>
            <a:off x="7097760" y="1218240"/>
            <a:ext cx="160200" cy="30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32" name="TextShape 18"/>
          <p:cNvSpPr txBox="1"/>
          <p:nvPr/>
        </p:nvSpPr>
        <p:spPr>
          <a:xfrm>
            <a:off x="7500600" y="1218240"/>
            <a:ext cx="159480" cy="30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0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33" name="TextShape 19"/>
          <p:cNvSpPr txBox="1"/>
          <p:nvPr/>
        </p:nvSpPr>
        <p:spPr>
          <a:xfrm>
            <a:off x="7959600" y="1218240"/>
            <a:ext cx="789840" cy="30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29.0 (n/a)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34" name="TextShape 20"/>
          <p:cNvSpPr txBox="1"/>
          <p:nvPr/>
        </p:nvSpPr>
        <p:spPr>
          <a:xfrm>
            <a:off x="4437720" y="1449000"/>
            <a:ext cx="794880" cy="268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[55, 60)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35" name="TextShape 21"/>
          <p:cNvSpPr txBox="1"/>
          <p:nvPr/>
        </p:nvSpPr>
        <p:spPr>
          <a:xfrm>
            <a:off x="5289840" y="1425240"/>
            <a:ext cx="15984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5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36" name="TextShape 22"/>
          <p:cNvSpPr txBox="1"/>
          <p:nvPr/>
        </p:nvSpPr>
        <p:spPr>
          <a:xfrm>
            <a:off x="5691600" y="1425240"/>
            <a:ext cx="15984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4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37" name="TextShape 23"/>
          <p:cNvSpPr txBox="1"/>
          <p:nvPr/>
        </p:nvSpPr>
        <p:spPr>
          <a:xfrm>
            <a:off x="6147000" y="1425240"/>
            <a:ext cx="79740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16.3 (4.9)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38" name="TextShape 24"/>
          <p:cNvSpPr txBox="1"/>
          <p:nvPr/>
        </p:nvSpPr>
        <p:spPr>
          <a:xfrm>
            <a:off x="7097760" y="1425240"/>
            <a:ext cx="16020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5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39" name="TextShape 25"/>
          <p:cNvSpPr txBox="1"/>
          <p:nvPr/>
        </p:nvSpPr>
        <p:spPr>
          <a:xfrm>
            <a:off x="7500600" y="1425240"/>
            <a:ext cx="15948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4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40" name="TextShape 26"/>
          <p:cNvSpPr txBox="1"/>
          <p:nvPr/>
        </p:nvSpPr>
        <p:spPr>
          <a:xfrm>
            <a:off x="7956000" y="1425240"/>
            <a:ext cx="79704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29.0 (1.3)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41" name="TextShape 27"/>
          <p:cNvSpPr txBox="1"/>
          <p:nvPr/>
        </p:nvSpPr>
        <p:spPr>
          <a:xfrm>
            <a:off x="4437720" y="1655640"/>
            <a:ext cx="794880" cy="26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[60, 65)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42" name="TextShape 28"/>
          <p:cNvSpPr txBox="1"/>
          <p:nvPr/>
        </p:nvSpPr>
        <p:spPr>
          <a:xfrm>
            <a:off x="5289840" y="1632240"/>
            <a:ext cx="159840" cy="30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43" name="TextShape 29"/>
          <p:cNvSpPr txBox="1"/>
          <p:nvPr/>
        </p:nvSpPr>
        <p:spPr>
          <a:xfrm>
            <a:off x="5691600" y="1632240"/>
            <a:ext cx="159840" cy="30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6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44" name="TextShape 30"/>
          <p:cNvSpPr txBox="1"/>
          <p:nvPr/>
        </p:nvSpPr>
        <p:spPr>
          <a:xfrm>
            <a:off x="6147000" y="1632240"/>
            <a:ext cx="797400" cy="30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18.3 (6.1)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45" name="TextShape 31"/>
          <p:cNvSpPr txBox="1"/>
          <p:nvPr/>
        </p:nvSpPr>
        <p:spPr>
          <a:xfrm>
            <a:off x="7097760" y="1632240"/>
            <a:ext cx="160200" cy="30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46" name="TextShape 32"/>
          <p:cNvSpPr txBox="1"/>
          <p:nvPr/>
        </p:nvSpPr>
        <p:spPr>
          <a:xfrm>
            <a:off x="7500600" y="1632240"/>
            <a:ext cx="159480" cy="30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6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47" name="TextShape 33"/>
          <p:cNvSpPr txBox="1"/>
          <p:nvPr/>
        </p:nvSpPr>
        <p:spPr>
          <a:xfrm>
            <a:off x="7956000" y="1632240"/>
            <a:ext cx="797040" cy="30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29.3 (1.3)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48" name="TextShape 34"/>
          <p:cNvSpPr txBox="1"/>
          <p:nvPr/>
        </p:nvSpPr>
        <p:spPr>
          <a:xfrm>
            <a:off x="4437720" y="1861920"/>
            <a:ext cx="794880" cy="269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[65, 70)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49" name="TextShape 35"/>
          <p:cNvSpPr txBox="1"/>
          <p:nvPr/>
        </p:nvSpPr>
        <p:spPr>
          <a:xfrm>
            <a:off x="5289840" y="1838880"/>
            <a:ext cx="15984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6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50" name="TextShape 36"/>
          <p:cNvSpPr txBox="1"/>
          <p:nvPr/>
        </p:nvSpPr>
        <p:spPr>
          <a:xfrm>
            <a:off x="5611320" y="1838880"/>
            <a:ext cx="20448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10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51" name="TextShape 37"/>
          <p:cNvSpPr txBox="1"/>
          <p:nvPr/>
        </p:nvSpPr>
        <p:spPr>
          <a:xfrm>
            <a:off x="6147000" y="1838880"/>
            <a:ext cx="79740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16.9 (5.8)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52" name="TextShape 38"/>
          <p:cNvSpPr txBox="1"/>
          <p:nvPr/>
        </p:nvSpPr>
        <p:spPr>
          <a:xfrm>
            <a:off x="7097760" y="1838880"/>
            <a:ext cx="16020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6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53" name="TextShape 39"/>
          <p:cNvSpPr txBox="1"/>
          <p:nvPr/>
        </p:nvSpPr>
        <p:spPr>
          <a:xfrm>
            <a:off x="7419600" y="1838880"/>
            <a:ext cx="20448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10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54" name="TextShape 40"/>
          <p:cNvSpPr txBox="1"/>
          <p:nvPr/>
        </p:nvSpPr>
        <p:spPr>
          <a:xfrm>
            <a:off x="7956000" y="1838880"/>
            <a:ext cx="79704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29.1 (0.9)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55" name="TextShape 41"/>
          <p:cNvSpPr txBox="1"/>
          <p:nvPr/>
        </p:nvSpPr>
        <p:spPr>
          <a:xfrm>
            <a:off x="4437720" y="2068560"/>
            <a:ext cx="794880" cy="26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[70, 75)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56" name="TextShape 42"/>
          <p:cNvSpPr txBox="1"/>
          <p:nvPr/>
        </p:nvSpPr>
        <p:spPr>
          <a:xfrm>
            <a:off x="5289840" y="2046240"/>
            <a:ext cx="15984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6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57" name="TextShape 43"/>
          <p:cNvSpPr txBox="1"/>
          <p:nvPr/>
        </p:nvSpPr>
        <p:spPr>
          <a:xfrm>
            <a:off x="5691600" y="2046240"/>
            <a:ext cx="15984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8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58" name="TextShape 44"/>
          <p:cNvSpPr txBox="1"/>
          <p:nvPr/>
        </p:nvSpPr>
        <p:spPr>
          <a:xfrm>
            <a:off x="6147000" y="2046240"/>
            <a:ext cx="79740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15.8 (4.5)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59" name="TextShape 45"/>
          <p:cNvSpPr txBox="1"/>
          <p:nvPr/>
        </p:nvSpPr>
        <p:spPr>
          <a:xfrm>
            <a:off x="7097760" y="2046240"/>
            <a:ext cx="16020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6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60" name="TextShape 46"/>
          <p:cNvSpPr txBox="1"/>
          <p:nvPr/>
        </p:nvSpPr>
        <p:spPr>
          <a:xfrm>
            <a:off x="7500600" y="2046240"/>
            <a:ext cx="15948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8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61" name="TextShape 47"/>
          <p:cNvSpPr txBox="1"/>
          <p:nvPr/>
        </p:nvSpPr>
        <p:spPr>
          <a:xfrm>
            <a:off x="7956000" y="2046240"/>
            <a:ext cx="79704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29.1 (0.8)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62" name="TextShape 48"/>
          <p:cNvSpPr txBox="1"/>
          <p:nvPr/>
        </p:nvSpPr>
        <p:spPr>
          <a:xfrm>
            <a:off x="4437720" y="2276280"/>
            <a:ext cx="794880" cy="26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[75, 80)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63" name="TextShape 49"/>
          <p:cNvSpPr txBox="1"/>
          <p:nvPr/>
        </p:nvSpPr>
        <p:spPr>
          <a:xfrm>
            <a:off x="5289840" y="2252520"/>
            <a:ext cx="15984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64" name="TextShape 50"/>
          <p:cNvSpPr txBox="1"/>
          <p:nvPr/>
        </p:nvSpPr>
        <p:spPr>
          <a:xfrm>
            <a:off x="5691600" y="2252520"/>
            <a:ext cx="15984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65" name="TextShape 51"/>
          <p:cNvSpPr txBox="1"/>
          <p:nvPr/>
        </p:nvSpPr>
        <p:spPr>
          <a:xfrm>
            <a:off x="6147000" y="2252520"/>
            <a:ext cx="79740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17.2 (5.4)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66" name="TextShape 52"/>
          <p:cNvSpPr txBox="1"/>
          <p:nvPr/>
        </p:nvSpPr>
        <p:spPr>
          <a:xfrm>
            <a:off x="7097760" y="2252520"/>
            <a:ext cx="16020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67" name="TextShape 53"/>
          <p:cNvSpPr txBox="1"/>
          <p:nvPr/>
        </p:nvSpPr>
        <p:spPr>
          <a:xfrm>
            <a:off x="7500600" y="2252520"/>
            <a:ext cx="15948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68" name="Line 54"/>
          <p:cNvSpPr/>
          <p:nvPr/>
        </p:nvSpPr>
        <p:spPr>
          <a:xfrm>
            <a:off x="4316760" y="2431800"/>
            <a:ext cx="4388400" cy="0"/>
          </a:xfrm>
          <a:prstGeom prst="line">
            <a:avLst/>
          </a:prstGeom>
          <a:ln w="50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TextShape 55"/>
          <p:cNvSpPr txBox="1"/>
          <p:nvPr/>
        </p:nvSpPr>
        <p:spPr>
          <a:xfrm>
            <a:off x="7956000" y="2252520"/>
            <a:ext cx="79704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28.8 (0.4)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70" name="TextShape 56"/>
          <p:cNvSpPr txBox="1"/>
          <p:nvPr/>
        </p:nvSpPr>
        <p:spPr>
          <a:xfrm>
            <a:off x="4437720" y="2468520"/>
            <a:ext cx="40716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Total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71" name="TextShape 57"/>
          <p:cNvSpPr txBox="1"/>
          <p:nvPr/>
        </p:nvSpPr>
        <p:spPr>
          <a:xfrm>
            <a:off x="5209560" y="2468520"/>
            <a:ext cx="20412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24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72" name="TextShape 58"/>
          <p:cNvSpPr txBox="1"/>
          <p:nvPr/>
        </p:nvSpPr>
        <p:spPr>
          <a:xfrm>
            <a:off x="5611320" y="2468520"/>
            <a:ext cx="20448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30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73" name="TextShape 59"/>
          <p:cNvSpPr txBox="1"/>
          <p:nvPr/>
        </p:nvSpPr>
        <p:spPr>
          <a:xfrm>
            <a:off x="6147360" y="2468520"/>
            <a:ext cx="79740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17.0 (5.5)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74" name="TextShape 60"/>
          <p:cNvSpPr txBox="1"/>
          <p:nvPr/>
        </p:nvSpPr>
        <p:spPr>
          <a:xfrm>
            <a:off x="7017840" y="2468520"/>
            <a:ext cx="20448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24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75" name="TextShape 61"/>
          <p:cNvSpPr txBox="1"/>
          <p:nvPr/>
        </p:nvSpPr>
        <p:spPr>
          <a:xfrm>
            <a:off x="7419600" y="2468520"/>
            <a:ext cx="20448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30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76" name="Line 62"/>
          <p:cNvSpPr/>
          <p:nvPr/>
        </p:nvSpPr>
        <p:spPr>
          <a:xfrm>
            <a:off x="4316760" y="2692080"/>
            <a:ext cx="4388400" cy="0"/>
          </a:xfrm>
          <a:prstGeom prst="line">
            <a:avLst/>
          </a:prstGeom>
          <a:ln w="50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TextShape 63"/>
          <p:cNvSpPr txBox="1"/>
          <p:nvPr/>
        </p:nvSpPr>
        <p:spPr>
          <a:xfrm>
            <a:off x="7955280" y="2468520"/>
            <a:ext cx="797400" cy="307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29.1 (1.0)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78" name="Line 64"/>
          <p:cNvSpPr/>
          <p:nvPr/>
        </p:nvSpPr>
        <p:spPr>
          <a:xfrm>
            <a:off x="4284000" y="3033360"/>
            <a:ext cx="4464000" cy="0"/>
          </a:xfrm>
          <a:prstGeom prst="line">
            <a:avLst/>
          </a:prstGeom>
          <a:ln w="50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TextShape 65"/>
          <p:cNvSpPr txBox="1"/>
          <p:nvPr/>
        </p:nvSpPr>
        <p:spPr>
          <a:xfrm>
            <a:off x="5871600" y="3060000"/>
            <a:ext cx="23724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84D1"/>
                </a:solidFill>
                <a:latin typeface="Calibri"/>
              </a:rPr>
              <a:t>AD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80" name="TextShape 66"/>
          <p:cNvSpPr txBox="1"/>
          <p:nvPr/>
        </p:nvSpPr>
        <p:spPr>
          <a:xfrm>
            <a:off x="7560720" y="3060000"/>
            <a:ext cx="54936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84D1"/>
                </a:solidFill>
                <a:latin typeface="Calibri"/>
              </a:rPr>
              <a:t>non-AD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81" name="TextShape 67"/>
          <p:cNvSpPr txBox="1"/>
          <p:nvPr/>
        </p:nvSpPr>
        <p:spPr>
          <a:xfrm>
            <a:off x="4406760" y="3272400"/>
            <a:ext cx="27504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Age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82" name="TextShape 68"/>
          <p:cNvSpPr txBox="1"/>
          <p:nvPr/>
        </p:nvSpPr>
        <p:spPr>
          <a:xfrm>
            <a:off x="5210280" y="327240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M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83" name="TextShape 69"/>
          <p:cNvSpPr txBox="1"/>
          <p:nvPr/>
        </p:nvSpPr>
        <p:spPr>
          <a:xfrm>
            <a:off x="5673600" y="3272400"/>
            <a:ext cx="16308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F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84" name="TextShape 70"/>
          <p:cNvSpPr txBox="1"/>
          <p:nvPr/>
        </p:nvSpPr>
        <p:spPr>
          <a:xfrm>
            <a:off x="6009840" y="3272400"/>
            <a:ext cx="78408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MMSE (sd)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85" name="TextShape 71"/>
          <p:cNvSpPr txBox="1"/>
          <p:nvPr/>
        </p:nvSpPr>
        <p:spPr>
          <a:xfrm>
            <a:off x="7050240" y="327240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M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86" name="TextShape 72"/>
          <p:cNvSpPr txBox="1"/>
          <p:nvPr/>
        </p:nvSpPr>
        <p:spPr>
          <a:xfrm>
            <a:off x="7512840" y="3272400"/>
            <a:ext cx="16308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F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87" name="Line 73"/>
          <p:cNvSpPr/>
          <p:nvPr/>
        </p:nvSpPr>
        <p:spPr>
          <a:xfrm>
            <a:off x="4284000" y="3466440"/>
            <a:ext cx="4464000" cy="0"/>
          </a:xfrm>
          <a:prstGeom prst="line">
            <a:avLst/>
          </a:prstGeom>
          <a:ln w="50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TextShape 74"/>
          <p:cNvSpPr txBox="1"/>
          <p:nvPr/>
        </p:nvSpPr>
        <p:spPr>
          <a:xfrm>
            <a:off x="7849080" y="3272400"/>
            <a:ext cx="78408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MMSE (sd)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89" name="TextShape 75"/>
          <p:cNvSpPr txBox="1"/>
          <p:nvPr/>
        </p:nvSpPr>
        <p:spPr>
          <a:xfrm>
            <a:off x="4406760" y="3517560"/>
            <a:ext cx="6458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[50, 55)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90" name="TextShape 76"/>
          <p:cNvSpPr txBox="1"/>
          <p:nvPr/>
        </p:nvSpPr>
        <p:spPr>
          <a:xfrm>
            <a:off x="5273640" y="3493440"/>
            <a:ext cx="16272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91" name="TextShape 77"/>
          <p:cNvSpPr txBox="1"/>
          <p:nvPr/>
        </p:nvSpPr>
        <p:spPr>
          <a:xfrm>
            <a:off x="5682600" y="3493440"/>
            <a:ext cx="16272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0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92" name="TextShape 78"/>
          <p:cNvSpPr txBox="1"/>
          <p:nvPr/>
        </p:nvSpPr>
        <p:spPr>
          <a:xfrm>
            <a:off x="6155280" y="3493440"/>
            <a:ext cx="68652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23.0 (n.a)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93" name="TextShape 79"/>
          <p:cNvSpPr txBox="1"/>
          <p:nvPr/>
        </p:nvSpPr>
        <p:spPr>
          <a:xfrm>
            <a:off x="7112880" y="3493440"/>
            <a:ext cx="16272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94" name="TextShape 80"/>
          <p:cNvSpPr txBox="1"/>
          <p:nvPr/>
        </p:nvSpPr>
        <p:spPr>
          <a:xfrm>
            <a:off x="7522200" y="3493440"/>
            <a:ext cx="16272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0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95" name="TextShape 81"/>
          <p:cNvSpPr txBox="1"/>
          <p:nvPr/>
        </p:nvSpPr>
        <p:spPr>
          <a:xfrm>
            <a:off x="7994520" y="3493440"/>
            <a:ext cx="68652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28.0 (n.a)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96" name="TextShape 82"/>
          <p:cNvSpPr txBox="1"/>
          <p:nvPr/>
        </p:nvSpPr>
        <p:spPr>
          <a:xfrm>
            <a:off x="4406760" y="3729240"/>
            <a:ext cx="6458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[55, 60)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97" name="TextShape 83"/>
          <p:cNvSpPr txBox="1"/>
          <p:nvPr/>
        </p:nvSpPr>
        <p:spPr>
          <a:xfrm>
            <a:off x="5273640" y="370548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98" name="TextShape 84"/>
          <p:cNvSpPr txBox="1"/>
          <p:nvPr/>
        </p:nvSpPr>
        <p:spPr>
          <a:xfrm>
            <a:off x="5682600" y="370548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99" name="TextShape 85"/>
          <p:cNvSpPr txBox="1"/>
          <p:nvPr/>
        </p:nvSpPr>
        <p:spPr>
          <a:xfrm>
            <a:off x="6145920" y="3705480"/>
            <a:ext cx="68796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18.7 (1.0)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00" name="TextShape 86"/>
          <p:cNvSpPr txBox="1"/>
          <p:nvPr/>
        </p:nvSpPr>
        <p:spPr>
          <a:xfrm>
            <a:off x="7112880" y="370548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01" name="TextShape 87"/>
          <p:cNvSpPr txBox="1"/>
          <p:nvPr/>
        </p:nvSpPr>
        <p:spPr>
          <a:xfrm>
            <a:off x="7522200" y="370548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02" name="TextShape 88"/>
          <p:cNvSpPr txBox="1"/>
          <p:nvPr/>
        </p:nvSpPr>
        <p:spPr>
          <a:xfrm>
            <a:off x="7985520" y="3705480"/>
            <a:ext cx="68796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28.5 (1.2)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03" name="TextShape 89"/>
          <p:cNvSpPr txBox="1"/>
          <p:nvPr/>
        </p:nvSpPr>
        <p:spPr>
          <a:xfrm>
            <a:off x="4406760" y="3941280"/>
            <a:ext cx="645840" cy="218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[60, 65)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04" name="TextShape 90"/>
          <p:cNvSpPr txBox="1"/>
          <p:nvPr/>
        </p:nvSpPr>
        <p:spPr>
          <a:xfrm>
            <a:off x="5273640" y="391716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05" name="TextShape 91"/>
          <p:cNvSpPr txBox="1"/>
          <p:nvPr/>
        </p:nvSpPr>
        <p:spPr>
          <a:xfrm>
            <a:off x="5682600" y="391716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06" name="TextShape 92"/>
          <p:cNvSpPr txBox="1"/>
          <p:nvPr/>
        </p:nvSpPr>
        <p:spPr>
          <a:xfrm>
            <a:off x="6145920" y="3917160"/>
            <a:ext cx="68796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14.7 (3.7)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07" name="TextShape 93"/>
          <p:cNvSpPr txBox="1"/>
          <p:nvPr/>
        </p:nvSpPr>
        <p:spPr>
          <a:xfrm>
            <a:off x="7112880" y="391716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08" name="TextShape 94"/>
          <p:cNvSpPr txBox="1"/>
          <p:nvPr/>
        </p:nvSpPr>
        <p:spPr>
          <a:xfrm>
            <a:off x="7522200" y="391716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09" name="TextShape 95"/>
          <p:cNvSpPr txBox="1"/>
          <p:nvPr/>
        </p:nvSpPr>
        <p:spPr>
          <a:xfrm>
            <a:off x="7985520" y="3917160"/>
            <a:ext cx="68796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28.7 (0.9)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10" name="TextShape 96"/>
          <p:cNvSpPr txBox="1"/>
          <p:nvPr/>
        </p:nvSpPr>
        <p:spPr>
          <a:xfrm>
            <a:off x="4406760" y="4152960"/>
            <a:ext cx="6458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[65, 70)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11" name="TextShape 97"/>
          <p:cNvSpPr txBox="1"/>
          <p:nvPr/>
        </p:nvSpPr>
        <p:spPr>
          <a:xfrm>
            <a:off x="5273640" y="412884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12" name="TextShape 98"/>
          <p:cNvSpPr txBox="1"/>
          <p:nvPr/>
        </p:nvSpPr>
        <p:spPr>
          <a:xfrm>
            <a:off x="5682600" y="412884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4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13" name="TextShape 99"/>
          <p:cNvSpPr txBox="1"/>
          <p:nvPr/>
        </p:nvSpPr>
        <p:spPr>
          <a:xfrm>
            <a:off x="6145920" y="4128840"/>
            <a:ext cx="68796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23.2 (4.0)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14" name="TextShape 100"/>
          <p:cNvSpPr txBox="1"/>
          <p:nvPr/>
        </p:nvSpPr>
        <p:spPr>
          <a:xfrm>
            <a:off x="7112880" y="412884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15" name="TextShape 101"/>
          <p:cNvSpPr txBox="1"/>
          <p:nvPr/>
        </p:nvSpPr>
        <p:spPr>
          <a:xfrm>
            <a:off x="7522200" y="412884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4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16" name="TextShape 102"/>
          <p:cNvSpPr txBox="1"/>
          <p:nvPr/>
        </p:nvSpPr>
        <p:spPr>
          <a:xfrm>
            <a:off x="7985520" y="4128840"/>
            <a:ext cx="68796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29.4 (0.7)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17" name="TextShape 103"/>
          <p:cNvSpPr txBox="1"/>
          <p:nvPr/>
        </p:nvSpPr>
        <p:spPr>
          <a:xfrm>
            <a:off x="4406760" y="4364640"/>
            <a:ext cx="6458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[70, 75)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18" name="TextShape 104"/>
          <p:cNvSpPr txBox="1"/>
          <p:nvPr/>
        </p:nvSpPr>
        <p:spPr>
          <a:xfrm>
            <a:off x="5273640" y="434124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19" name="TextShape 105"/>
          <p:cNvSpPr txBox="1"/>
          <p:nvPr/>
        </p:nvSpPr>
        <p:spPr>
          <a:xfrm>
            <a:off x="5682600" y="434124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20" name="TextShape 106"/>
          <p:cNvSpPr txBox="1"/>
          <p:nvPr/>
        </p:nvSpPr>
        <p:spPr>
          <a:xfrm>
            <a:off x="6145920" y="4341240"/>
            <a:ext cx="68796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17.3 (6.9)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21" name="TextShape 107"/>
          <p:cNvSpPr txBox="1"/>
          <p:nvPr/>
        </p:nvSpPr>
        <p:spPr>
          <a:xfrm>
            <a:off x="7112880" y="434124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22" name="TextShape 108"/>
          <p:cNvSpPr txBox="1"/>
          <p:nvPr/>
        </p:nvSpPr>
        <p:spPr>
          <a:xfrm>
            <a:off x="7522200" y="4341240"/>
            <a:ext cx="16272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23" name="TextShape 109"/>
          <p:cNvSpPr txBox="1"/>
          <p:nvPr/>
        </p:nvSpPr>
        <p:spPr>
          <a:xfrm>
            <a:off x="7985520" y="4341240"/>
            <a:ext cx="687960" cy="25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28.0 (2.4)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24" name="TextShape 110"/>
          <p:cNvSpPr txBox="1"/>
          <p:nvPr/>
        </p:nvSpPr>
        <p:spPr>
          <a:xfrm>
            <a:off x="4406760" y="4577040"/>
            <a:ext cx="645840" cy="218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[75, 80)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25" name="TextShape 111"/>
          <p:cNvSpPr txBox="1"/>
          <p:nvPr/>
        </p:nvSpPr>
        <p:spPr>
          <a:xfrm>
            <a:off x="5273640" y="4552920"/>
            <a:ext cx="16272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26" name="TextShape 112"/>
          <p:cNvSpPr txBox="1"/>
          <p:nvPr/>
        </p:nvSpPr>
        <p:spPr>
          <a:xfrm>
            <a:off x="5682600" y="4552920"/>
            <a:ext cx="16272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27" name="TextShape 113"/>
          <p:cNvSpPr txBox="1"/>
          <p:nvPr/>
        </p:nvSpPr>
        <p:spPr>
          <a:xfrm>
            <a:off x="6145920" y="4552920"/>
            <a:ext cx="68796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21.5 (6.3)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28" name="TextShape 114"/>
          <p:cNvSpPr txBox="1"/>
          <p:nvPr/>
        </p:nvSpPr>
        <p:spPr>
          <a:xfrm>
            <a:off x="7112880" y="4552920"/>
            <a:ext cx="16272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29" name="TextShape 115"/>
          <p:cNvSpPr txBox="1"/>
          <p:nvPr/>
        </p:nvSpPr>
        <p:spPr>
          <a:xfrm>
            <a:off x="7522200" y="4552920"/>
            <a:ext cx="16272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30" name="Line 116"/>
          <p:cNvSpPr/>
          <p:nvPr/>
        </p:nvSpPr>
        <p:spPr>
          <a:xfrm>
            <a:off x="4284000" y="4746960"/>
            <a:ext cx="4464000" cy="0"/>
          </a:xfrm>
          <a:prstGeom prst="line">
            <a:avLst/>
          </a:prstGeom>
          <a:ln w="50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TextShape 117"/>
          <p:cNvSpPr txBox="1"/>
          <p:nvPr/>
        </p:nvSpPr>
        <p:spPr>
          <a:xfrm>
            <a:off x="7985520" y="4552920"/>
            <a:ext cx="68796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30.0 (0.0)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32" name="TextShape 118"/>
          <p:cNvSpPr txBox="1"/>
          <p:nvPr/>
        </p:nvSpPr>
        <p:spPr>
          <a:xfrm>
            <a:off x="4406760" y="4773960"/>
            <a:ext cx="35136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Total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33" name="TextShape 119"/>
          <p:cNvSpPr txBox="1"/>
          <p:nvPr/>
        </p:nvSpPr>
        <p:spPr>
          <a:xfrm>
            <a:off x="5192280" y="4773960"/>
            <a:ext cx="18072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11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34" name="TextShape 120"/>
          <p:cNvSpPr txBox="1"/>
          <p:nvPr/>
        </p:nvSpPr>
        <p:spPr>
          <a:xfrm>
            <a:off x="5600880" y="4773960"/>
            <a:ext cx="18072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13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35" name="TextShape 121"/>
          <p:cNvSpPr txBox="1"/>
          <p:nvPr/>
        </p:nvSpPr>
        <p:spPr>
          <a:xfrm>
            <a:off x="6146640" y="4773960"/>
            <a:ext cx="68796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19.5 (5.3)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36" name="TextShape 122"/>
          <p:cNvSpPr txBox="1"/>
          <p:nvPr/>
        </p:nvSpPr>
        <p:spPr>
          <a:xfrm>
            <a:off x="7031520" y="4773960"/>
            <a:ext cx="18072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11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37" name="TextShape 123"/>
          <p:cNvSpPr txBox="1"/>
          <p:nvPr/>
        </p:nvSpPr>
        <p:spPr>
          <a:xfrm>
            <a:off x="7440120" y="4773960"/>
            <a:ext cx="18072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13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38" name="Line 124"/>
          <p:cNvSpPr/>
          <p:nvPr/>
        </p:nvSpPr>
        <p:spPr>
          <a:xfrm>
            <a:off x="4284000" y="4968000"/>
            <a:ext cx="4464000" cy="0"/>
          </a:xfrm>
          <a:prstGeom prst="line">
            <a:avLst/>
          </a:prstGeom>
          <a:ln w="504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TextShape 125"/>
          <p:cNvSpPr txBox="1"/>
          <p:nvPr/>
        </p:nvSpPr>
        <p:spPr>
          <a:xfrm>
            <a:off x="7985160" y="4773960"/>
            <a:ext cx="687960" cy="252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latin typeface="Calibri"/>
              </a:rPr>
              <a:t>28.8 (1.5)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240" name="TextShape 126"/>
          <p:cNvSpPr txBox="1"/>
          <p:nvPr/>
        </p:nvSpPr>
        <p:spPr>
          <a:xfrm>
            <a:off x="792000" y="1548000"/>
            <a:ext cx="1815840" cy="252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84D1"/>
                </a:solidFill>
                <a:latin typeface="Calibri"/>
              </a:rPr>
              <a:t>Training </a:t>
            </a:r>
            <a:r>
              <a:rPr lang="en-GB" sz="2400" b="0" strike="noStrike" spc="-1">
                <a:latin typeface="Calibri"/>
              </a:rPr>
              <a:t>set</a:t>
            </a:r>
            <a:endParaRPr lang="en-GB" sz="2400" b="0" strike="noStrike" spc="-1">
              <a:latin typeface="Arial"/>
            </a:endParaRPr>
          </a:p>
          <a:p>
            <a:endParaRPr lang="en-GB" sz="2400" b="0" strike="noStrike" spc="-1">
              <a:latin typeface="Arial"/>
            </a:endParaRPr>
          </a:p>
          <a:p>
            <a:endParaRPr lang="en-GB" sz="2400" b="0" strike="noStrike" spc="-1">
              <a:latin typeface="Arial"/>
            </a:endParaRPr>
          </a:p>
          <a:p>
            <a:endParaRPr lang="en-GB" sz="2400" b="0" strike="noStrike" spc="-1">
              <a:latin typeface="Arial"/>
            </a:endParaRPr>
          </a:p>
          <a:p>
            <a:endParaRPr lang="en-GB" sz="2400" b="0" strike="noStrike" spc="-1">
              <a:latin typeface="Arial"/>
            </a:endParaRPr>
          </a:p>
          <a:p>
            <a:endParaRPr lang="en-GB" sz="2400" b="0" strike="noStrike" spc="-1">
              <a:latin typeface="Arial"/>
            </a:endParaRPr>
          </a:p>
          <a:p>
            <a:endParaRPr lang="en-GB" sz="24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84D1"/>
                </a:solidFill>
                <a:latin typeface="Calibri"/>
              </a:rPr>
              <a:t>Test</a:t>
            </a:r>
            <a:r>
              <a:rPr lang="en-GB" sz="2400" b="0" strike="noStrike" spc="-1">
                <a:latin typeface="Calibri"/>
              </a:rPr>
              <a:t> set</a:t>
            </a: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184680" y="936000"/>
            <a:ext cx="8023320" cy="38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520">
              <a:lnSpc>
                <a:spcPct val="90000"/>
              </a:lnSpc>
              <a:spcBef>
                <a:spcPts val="1066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>
                <a:solidFill>
                  <a:srgbClr val="0084D1"/>
                </a:solidFill>
                <a:latin typeface="Calibri"/>
                <a:ea typeface="DejaVu Sans"/>
              </a:rPr>
              <a:t>Acoustic</a:t>
            </a:r>
            <a:r>
              <a:rPr lang="en-GB" sz="2200" b="0" strike="noStrike" spc="-1">
                <a:latin typeface="Calibri"/>
                <a:ea typeface="DejaVu Sans"/>
              </a:rPr>
              <a:t> features:</a:t>
            </a:r>
            <a:endParaRPr lang="en-GB" sz="22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1066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>
                <a:solidFill>
                  <a:srgbClr val="0084D1"/>
                </a:solidFill>
                <a:latin typeface="Calibri"/>
                <a:ea typeface="DejaVu Sans"/>
              </a:rPr>
              <a:t>emobase</a:t>
            </a:r>
            <a:r>
              <a:rPr lang="en-GB" sz="2200" b="0" strike="noStrike" spc="-1">
                <a:latin typeface="Calibri"/>
                <a:ea typeface="DejaVu Sans"/>
              </a:rPr>
              <a:t>: MFCC, voice quality, fundamental frequency (F0), F0 envelope, LSP and intensity features with their first and second order derivatives, and functionals. (</a:t>
            </a:r>
            <a:r>
              <a:rPr lang="en-GB" sz="2200" b="0" strike="noStrike" spc="-1">
                <a:solidFill>
                  <a:srgbClr val="0084D1"/>
                </a:solidFill>
                <a:latin typeface="Calibri"/>
                <a:ea typeface="DejaVu Sans"/>
              </a:rPr>
              <a:t>988 features</a:t>
            </a:r>
            <a:r>
              <a:rPr lang="en-GB" sz="2200" b="0" strike="noStrike" spc="-1">
                <a:latin typeface="Calibri"/>
                <a:ea typeface="DejaVu Sans"/>
              </a:rPr>
              <a:t>)</a:t>
            </a:r>
            <a:endParaRPr lang="en-GB" sz="22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1066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>
                <a:solidFill>
                  <a:srgbClr val="0084D1"/>
                </a:solidFill>
                <a:latin typeface="Calibri"/>
                <a:ea typeface="DejaVu Sans"/>
              </a:rPr>
              <a:t>Compare</a:t>
            </a:r>
            <a:r>
              <a:rPr lang="en-GB" sz="2200" b="0" strike="noStrike" spc="-1">
                <a:latin typeface="Calibri"/>
                <a:ea typeface="DejaVu Sans"/>
              </a:rPr>
              <a:t>: energy, spectral, MFCC, and voicing related low-level descriptors, including harmonic-to-noise ratio, voice quality, Viterbi smoothing for F0, spectral harmonicity and psychoacoustic spectral sharpness, andfunctionals.(</a:t>
            </a:r>
            <a:r>
              <a:rPr lang="en-GB" sz="2200" b="0" strike="noStrike" spc="-1">
                <a:solidFill>
                  <a:srgbClr val="0084D1"/>
                </a:solidFill>
                <a:latin typeface="Calibri"/>
                <a:ea typeface="DejaVu Sans"/>
              </a:rPr>
              <a:t>6,373 features</a:t>
            </a:r>
            <a:r>
              <a:rPr lang="en-GB" sz="2200" b="0" strike="noStrike" spc="-1">
                <a:latin typeface="Calibri"/>
                <a:ea typeface="DejaVu Sans"/>
              </a:rPr>
              <a:t>)</a:t>
            </a:r>
            <a:endParaRPr lang="en-GB" sz="22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1066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>
                <a:solidFill>
                  <a:srgbClr val="0084D1"/>
                </a:solidFill>
                <a:latin typeface="Calibri"/>
                <a:ea typeface="DejaVu Sans"/>
              </a:rPr>
              <a:t>eGeMAPS</a:t>
            </a:r>
            <a:r>
              <a:rPr lang="en-GB" sz="2200" b="0" strike="noStrike" spc="-1">
                <a:latin typeface="Calibri"/>
                <a:ea typeface="DejaVu Sans"/>
              </a:rPr>
              <a:t>: basic set of theoretically motivated acoustic features. (</a:t>
            </a:r>
            <a:r>
              <a:rPr lang="en-GB" sz="2200" b="0" strike="noStrike" spc="-1">
                <a:solidFill>
                  <a:srgbClr val="0084D1"/>
                </a:solidFill>
                <a:latin typeface="Calibri"/>
                <a:ea typeface="DejaVu Sans"/>
              </a:rPr>
              <a:t>88 features</a:t>
            </a:r>
            <a:r>
              <a:rPr lang="en-GB" sz="2200" b="0" strike="noStrike" spc="-1">
                <a:latin typeface="Calibri"/>
                <a:ea typeface="DejaVu Sans"/>
              </a:rPr>
              <a:t>).</a:t>
            </a:r>
            <a:endParaRPr lang="en-GB" sz="22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1066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>
                <a:solidFill>
                  <a:srgbClr val="0084D1"/>
                </a:solidFill>
                <a:latin typeface="Calibri"/>
                <a:ea typeface="DejaVu Sans"/>
              </a:rPr>
              <a:t>MRCG</a:t>
            </a:r>
            <a:r>
              <a:rPr lang="en-GB" sz="2200" b="0" strike="noStrike" spc="-1">
                <a:latin typeface="Calibri"/>
                <a:ea typeface="DejaVu Sans"/>
              </a:rPr>
              <a:t>:  gammatone filter decomposition of audio in the frequency domain so as to mimic the human auditory filters. Encode the multi-resolution power distribution of the audio signal. (</a:t>
            </a:r>
            <a:r>
              <a:rPr lang="en-GB" sz="2200" b="0" strike="noStrike" spc="-1">
                <a:solidFill>
                  <a:srgbClr val="0084D1"/>
                </a:solidFill>
                <a:latin typeface="Calibri"/>
                <a:ea typeface="DejaVu Sans"/>
              </a:rPr>
              <a:t>6,912 features</a:t>
            </a:r>
            <a:r>
              <a:rPr lang="en-GB" sz="2200" b="0" strike="noStrike" spc="-1">
                <a:latin typeface="Calibri"/>
                <a:ea typeface="DejaVu Sans"/>
              </a:rPr>
              <a:t>; 768 per 20ms frame: 256 MRCG 256 ∆ MRCG and 256 ∆∆ MRCG)</a:t>
            </a:r>
            <a:endParaRPr lang="en-GB" sz="22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1066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>
                <a:solidFill>
                  <a:srgbClr val="0084D1"/>
                </a:solidFill>
                <a:latin typeface="Calibri"/>
                <a:ea typeface="DejaVu Sans"/>
              </a:rPr>
              <a:t>Minimal</a:t>
            </a:r>
            <a:r>
              <a:rPr lang="en-GB" sz="2200" b="0" strike="noStrike" spc="-1">
                <a:latin typeface="Calibri"/>
                <a:ea typeface="DejaVu Sans"/>
              </a:rPr>
              <a:t>: statistics (mean, standard deviation, median, minimum and maximum) of the duration of vocalisations andpauses, speech rate, and a vocalisation count.</a:t>
            </a:r>
            <a:endParaRPr lang="en-GB" sz="22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1066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•"/>
            </a:pPr>
            <a:endParaRPr lang="en-GB" sz="22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66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>
                <a:solidFill>
                  <a:srgbClr val="0084D1"/>
                </a:solidFill>
                <a:latin typeface="Calibri"/>
                <a:ea typeface="DejaVu Sans"/>
              </a:rPr>
              <a:t>Linguistic</a:t>
            </a:r>
            <a:r>
              <a:rPr lang="en-GB" sz="2200" b="0" strike="noStrike" spc="-1">
                <a:latin typeface="Calibri"/>
                <a:ea typeface="DejaVu Sans"/>
              </a:rPr>
              <a:t> features:</a:t>
            </a:r>
            <a:endParaRPr lang="en-GB" sz="2200" b="0" strike="noStrike" spc="-1">
              <a:latin typeface="Arial"/>
            </a:endParaRPr>
          </a:p>
          <a:p>
            <a:pPr marL="685800" lvl="1" indent="-227520">
              <a:lnSpc>
                <a:spcPct val="90000"/>
              </a:lnSpc>
              <a:spcBef>
                <a:spcPts val="1066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>
                <a:latin typeface="Calibri"/>
                <a:ea typeface="DejaVu Sans"/>
              </a:rPr>
              <a:t>basic set of </a:t>
            </a:r>
            <a:r>
              <a:rPr lang="en-GB" sz="2200" b="0" strike="noStrike" spc="-1">
                <a:solidFill>
                  <a:srgbClr val="0084D1"/>
                </a:solidFill>
                <a:latin typeface="Calibri"/>
                <a:ea typeface="DejaVu Sans"/>
              </a:rPr>
              <a:t>34 language outcome measures</a:t>
            </a:r>
            <a:r>
              <a:rPr lang="en-GB" sz="2200" b="0" strike="noStrike" spc="-1">
                <a:latin typeface="Calibri"/>
                <a:ea typeface="DejaVu Sans"/>
              </a:rPr>
              <a:t> (e.g., duration, total utterances, MLU, type-token ratio, open-closed class word ratio, percentages of 9 parts of speech) on the CHAT transcripts.</a:t>
            </a:r>
            <a:endParaRPr lang="en-GB" sz="2200" b="0" strike="noStrike" spc="-1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381960" y="182520"/>
            <a:ext cx="8600760" cy="5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18FD7"/>
                </a:solidFill>
                <a:latin typeface="Calibri"/>
                <a:ea typeface="DejaVu Sans"/>
              </a:rPr>
              <a:t>Baseline: feature generation </a:t>
            </a: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81960" y="182520"/>
            <a:ext cx="8600760" cy="58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b="1" strike="noStrike" spc="-1">
                <a:solidFill>
                  <a:srgbClr val="018FD7"/>
                </a:solidFill>
                <a:latin typeface="Calibri"/>
                <a:ea typeface="DejaVu Sans"/>
              </a:rPr>
              <a:t>The baseline system 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828000" y="3204000"/>
            <a:ext cx="7413480" cy="216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84D1"/>
                </a:solidFill>
                <a:latin typeface="Arial"/>
              </a:rPr>
              <a:t>A(i)</a:t>
            </a:r>
            <a:r>
              <a:rPr lang="en-GB" sz="1800" b="0" strike="noStrike" spc="-1">
                <a:latin typeface="Arial"/>
              </a:rPr>
              <a:t>, the recording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segmented using </a:t>
            </a:r>
            <a:r>
              <a:rPr lang="en-GB" sz="1800" b="0" strike="noStrike" spc="-1">
                <a:solidFill>
                  <a:srgbClr val="0084D1"/>
                </a:solidFill>
                <a:latin typeface="Arial"/>
              </a:rPr>
              <a:t>voice activity detection</a:t>
            </a:r>
            <a:r>
              <a:rPr lang="en-GB" sz="1800" b="0" strike="noStrike" spc="-1">
                <a:latin typeface="Arial"/>
              </a:rPr>
              <a:t> into </a:t>
            </a:r>
            <a:r>
              <a:rPr lang="en-GB" sz="1800" b="0" strike="noStrike" spc="-1">
                <a:solidFill>
                  <a:srgbClr val="0084D1"/>
                </a:solidFill>
                <a:latin typeface="Arial"/>
              </a:rPr>
              <a:t>n</a:t>
            </a:r>
            <a:r>
              <a:rPr lang="en-GB" sz="1800" b="0" strike="noStrike" spc="-1">
                <a:latin typeface="Arial"/>
              </a:rPr>
              <a:t> segments </a:t>
            </a:r>
            <a:r>
              <a:rPr lang="en-GB" sz="1800" b="0" strike="noStrike" spc="-1">
                <a:solidFill>
                  <a:srgbClr val="0084D1"/>
                </a:solidFill>
                <a:latin typeface="Arial"/>
              </a:rPr>
              <a:t>x(i, n)</a:t>
            </a:r>
            <a:endParaRPr lang="en-GB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84D1"/>
                </a:solidFill>
                <a:latin typeface="Arial"/>
              </a:rPr>
              <a:t>Feature extraction</a:t>
            </a:r>
            <a:r>
              <a:rPr lang="en-GB" sz="1800" b="0" strike="noStrike" spc="-1">
                <a:latin typeface="Arial"/>
              </a:rPr>
              <a:t> is performed at segment level for </a:t>
            </a:r>
            <a:r>
              <a:rPr lang="en-GB" sz="1800" b="0" strike="noStrike" spc="-1">
                <a:solidFill>
                  <a:srgbClr val="0084D1"/>
                </a:solidFill>
                <a:latin typeface="Arial"/>
              </a:rPr>
              <a:t>acoustic features</a:t>
            </a:r>
            <a:endParaRPr lang="en-GB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And at recording level for </a:t>
            </a:r>
            <a:r>
              <a:rPr lang="en-GB" sz="1800" b="0" strike="noStrike" spc="-1">
                <a:solidFill>
                  <a:srgbClr val="0084D1"/>
                </a:solidFill>
                <a:latin typeface="Arial"/>
              </a:rPr>
              <a:t>linguistic features</a:t>
            </a:r>
            <a:endParaRPr lang="en-GB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For</a:t>
            </a:r>
            <a:r>
              <a:rPr lang="en-GB" sz="1800" b="0" strike="noStrike" spc="-1">
                <a:solidFill>
                  <a:srgbClr val="0084D1"/>
                </a:solidFill>
                <a:latin typeface="Arial"/>
              </a:rPr>
              <a:t> acoustic features:</a:t>
            </a:r>
            <a:endParaRPr lang="en-GB" sz="1800" b="0" strike="noStrike" spc="-1">
              <a:latin typeface="Arial"/>
            </a:endParaRP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The </a:t>
            </a:r>
            <a:r>
              <a:rPr lang="en-GB" sz="1800" b="0" strike="noStrike" spc="-1">
                <a:solidFill>
                  <a:srgbClr val="0084D1"/>
                </a:solidFill>
                <a:latin typeface="Arial"/>
              </a:rPr>
              <a:t>output for the n</a:t>
            </a:r>
            <a:r>
              <a:rPr lang="en-GB" sz="1800" b="0" strike="noStrike" spc="-1" baseline="101000">
                <a:solidFill>
                  <a:srgbClr val="0084D1"/>
                </a:solidFill>
                <a:latin typeface="Arial"/>
              </a:rPr>
              <a:t>th</a:t>
            </a:r>
            <a:r>
              <a:rPr lang="en-GB" sz="1800" b="0" strike="noStrike" spc="-1">
                <a:solidFill>
                  <a:srgbClr val="0084D1"/>
                </a:solidFill>
                <a:latin typeface="Arial"/>
              </a:rPr>
              <a:t> segment</a:t>
            </a:r>
            <a:r>
              <a:rPr lang="en-GB" sz="1800" b="0" strike="noStrike" spc="-1">
                <a:latin typeface="Arial"/>
              </a:rPr>
              <a:t> of the </a:t>
            </a:r>
            <a:r>
              <a:rPr lang="en-GB" sz="1800" b="0" strike="noStrike" spc="-1">
                <a:solidFill>
                  <a:srgbClr val="0084D1"/>
                </a:solidFill>
                <a:latin typeface="Arial"/>
              </a:rPr>
              <a:t>i</a:t>
            </a:r>
            <a:r>
              <a:rPr lang="en-GB" sz="2000" b="0" strike="noStrike" spc="-1" baseline="101000">
                <a:solidFill>
                  <a:srgbClr val="0084D1"/>
                </a:solidFill>
                <a:latin typeface="Calibri"/>
              </a:rPr>
              <a:t>th</a:t>
            </a:r>
            <a:r>
              <a:rPr lang="en-GB" sz="1800" b="0" strike="noStrike" spc="-1" baseline="101000">
                <a:solidFill>
                  <a:srgbClr val="0084D1"/>
                </a:solidFill>
                <a:latin typeface="Calibri"/>
              </a:rPr>
              <a:t> </a:t>
            </a:r>
            <a:r>
              <a:rPr lang="en-GB" sz="1800" b="0" strike="noStrike" spc="-1">
                <a:solidFill>
                  <a:srgbClr val="0084D1"/>
                </a:solidFill>
                <a:latin typeface="Arial"/>
              </a:rPr>
              <a:t>recording</a:t>
            </a:r>
            <a:r>
              <a:rPr lang="en-GB" sz="1800" b="0" strike="noStrike" spc="-1">
                <a:latin typeface="Arial"/>
              </a:rPr>
              <a:t> is: </a:t>
            </a:r>
            <a:r>
              <a:rPr lang="en-GB" sz="1800" b="0" strike="noStrike" spc="-1">
                <a:solidFill>
                  <a:srgbClr val="0084D1"/>
                </a:solidFill>
                <a:latin typeface="Arial"/>
              </a:rPr>
              <a:t>y(i, n)</a:t>
            </a:r>
            <a:r>
              <a:rPr lang="en-GB" sz="1800" b="0" strike="noStrike" spc="-1">
                <a:latin typeface="Arial"/>
              </a:rPr>
              <a:t>. </a:t>
            </a:r>
          </a:p>
          <a:p>
            <a:pPr marL="4320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MV: </a:t>
            </a:r>
            <a:r>
              <a:rPr lang="en-GB" sz="1800" b="0" strike="noStrike" spc="-1">
                <a:solidFill>
                  <a:srgbClr val="0084D1"/>
                </a:solidFill>
                <a:latin typeface="Arial"/>
              </a:rPr>
              <a:t>majority voting</a:t>
            </a:r>
            <a:r>
              <a:rPr lang="en-GB" sz="1800" b="0" strike="noStrike" spc="-1">
                <a:latin typeface="Arial"/>
              </a:rPr>
              <a:t> for classification; Average for regression.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800" b="0" strike="noStrike" spc="-1">
              <a:latin typeface="Arial"/>
            </a:endParaRPr>
          </a:p>
        </p:txBody>
      </p:sp>
      <p:pic>
        <p:nvPicPr>
          <p:cNvPr id="245" name="Picture 244"/>
          <p:cNvPicPr/>
          <p:nvPr/>
        </p:nvPicPr>
        <p:blipFill>
          <a:blip r:embed="rId3"/>
          <a:stretch/>
        </p:blipFill>
        <p:spPr>
          <a:xfrm>
            <a:off x="1642320" y="934200"/>
            <a:ext cx="7557480" cy="216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Usher_Institute_2019</Template>
  <TotalTime>2110</TotalTime>
  <Words>1583</Words>
  <Application>Microsoft Macintosh PowerPoint</Application>
  <PresentationFormat>Custom</PresentationFormat>
  <Paragraphs>601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BUCKINGHAM Susan</dc:creator>
  <dc:description/>
  <cp:lastModifiedBy>macw</cp:lastModifiedBy>
  <cp:revision>208</cp:revision>
  <dcterms:created xsi:type="dcterms:W3CDTF">2019-06-10T12:51:48Z</dcterms:created>
  <dcterms:modified xsi:type="dcterms:W3CDTF">2020-10-02T20:54:17Z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University of Edinburgh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